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311" r:id="rId5"/>
    <p:sldId id="312" r:id="rId6"/>
    <p:sldId id="302" r:id="rId7"/>
    <p:sldId id="310" r:id="rId8"/>
    <p:sldId id="306" r:id="rId9"/>
    <p:sldId id="259" r:id="rId10"/>
    <p:sldId id="260" r:id="rId11"/>
    <p:sldId id="267" r:id="rId12"/>
    <p:sldId id="269" r:id="rId13"/>
    <p:sldId id="270" r:id="rId14"/>
    <p:sldId id="271" r:id="rId15"/>
    <p:sldId id="274" r:id="rId16"/>
    <p:sldId id="299" r:id="rId17"/>
    <p:sldId id="303" r:id="rId18"/>
    <p:sldId id="298" r:id="rId19"/>
    <p:sldId id="280" r:id="rId20"/>
    <p:sldId id="313" r:id="rId21"/>
    <p:sldId id="293" r:id="rId22"/>
    <p:sldId id="309" r:id="rId23"/>
    <p:sldId id="297" r:id="rId24"/>
    <p:sldId id="315" r:id="rId25"/>
    <p:sldId id="314" r:id="rId26"/>
    <p:sldId id="278" r:id="rId2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8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83509" autoAdjust="0"/>
  </p:normalViewPr>
  <p:slideViewPr>
    <p:cSldViewPr snapToGrid="0">
      <p:cViewPr varScale="1">
        <p:scale>
          <a:sx n="95" d="100"/>
          <a:sy n="95" d="100"/>
        </p:scale>
        <p:origin x="115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B9291-5653-46FB-A551-C66F96E55A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8F01D6-F3C6-46AB-B5B0-E97BC9F45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/>
            <a:t> 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Письмо </a:t>
          </a:r>
          <a:r>
            <a:rPr lang="ru-RU" sz="16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Минпросвещения</a:t>
          </a:r>
          <a:r>
            <a: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России от 10.04.2025 N 07-1613 "О методических рекомендациях" (вместе с "Методическими рекомендациями "Алгоритмы деятельности педагога-психолога по оказанию психологической помощи участникам образовательных отношений"</a:t>
          </a:r>
          <a:endParaRPr lang="ru-RU" sz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algn="l" defTabSz="711200" rtl="0">
            <a:spcBef>
              <a:spcPct val="0"/>
            </a:spcBef>
          </a:pPr>
          <a:endParaRPr lang="ru-RU" sz="1600" b="1" dirty="0"/>
        </a:p>
      </dgm:t>
    </dgm:pt>
    <dgm:pt modelId="{F1BD3606-6FE9-413C-8F43-B13BB5640EF8}" type="parTrans" cxnId="{DD330F33-1E61-473F-8460-A072F8FC38AB}">
      <dgm:prSet/>
      <dgm:spPr/>
      <dgm:t>
        <a:bodyPr/>
        <a:lstStyle/>
        <a:p>
          <a:endParaRPr lang="ru-RU"/>
        </a:p>
      </dgm:t>
    </dgm:pt>
    <dgm:pt modelId="{38CEC692-4DFC-446C-AAE3-14300256E325}" type="sibTrans" cxnId="{DD330F33-1E61-473F-8460-A072F8FC38AB}">
      <dgm:prSet/>
      <dgm:spPr/>
      <dgm:t>
        <a:bodyPr/>
        <a:lstStyle/>
        <a:p>
          <a:endParaRPr lang="ru-RU"/>
        </a:p>
      </dgm:t>
    </dgm:pt>
    <dgm:pt modelId="{710B4A23-2C91-4A29-90F2-B32AAEA2ACB4}" type="pres">
      <dgm:prSet presAssocID="{FE2B9291-5653-46FB-A551-C66F96E55A6C}" presName="linear" presStyleCnt="0">
        <dgm:presLayoutVars>
          <dgm:animLvl val="lvl"/>
          <dgm:resizeHandles val="exact"/>
        </dgm:presLayoutVars>
      </dgm:prSet>
      <dgm:spPr/>
    </dgm:pt>
    <dgm:pt modelId="{7C40CAEE-8B6E-442D-AA6B-EF732FAE6114}" type="pres">
      <dgm:prSet presAssocID="{D08F01D6-F3C6-46AB-B5B0-E97BC9F45797}" presName="parentText" presStyleLbl="node1" presStyleIdx="0" presStyleCnt="1" custScaleY="80785">
        <dgm:presLayoutVars>
          <dgm:chMax val="0"/>
          <dgm:bulletEnabled val="1"/>
        </dgm:presLayoutVars>
      </dgm:prSet>
      <dgm:spPr/>
    </dgm:pt>
  </dgm:ptLst>
  <dgm:cxnLst>
    <dgm:cxn modelId="{DD330F33-1E61-473F-8460-A072F8FC38AB}" srcId="{FE2B9291-5653-46FB-A551-C66F96E55A6C}" destId="{D08F01D6-F3C6-46AB-B5B0-E97BC9F45797}" srcOrd="0" destOrd="0" parTransId="{F1BD3606-6FE9-413C-8F43-B13BB5640EF8}" sibTransId="{38CEC692-4DFC-446C-AAE3-14300256E325}"/>
    <dgm:cxn modelId="{77277333-8470-4E1C-8DEE-D5BCB86DCA6E}" type="presOf" srcId="{D08F01D6-F3C6-46AB-B5B0-E97BC9F45797}" destId="{7C40CAEE-8B6E-442D-AA6B-EF732FAE6114}" srcOrd="0" destOrd="0" presId="urn:microsoft.com/office/officeart/2005/8/layout/vList2"/>
    <dgm:cxn modelId="{4442CAA1-DFAF-4D76-8876-7DFAB590D400}" type="presOf" srcId="{FE2B9291-5653-46FB-A551-C66F96E55A6C}" destId="{710B4A23-2C91-4A29-90F2-B32AAEA2ACB4}" srcOrd="0" destOrd="0" presId="urn:microsoft.com/office/officeart/2005/8/layout/vList2"/>
    <dgm:cxn modelId="{BDA6A86E-15CB-484E-8A19-9C7915F6EE55}" type="presParOf" srcId="{710B4A23-2C91-4A29-90F2-B32AAEA2ACB4}" destId="{7C40CAEE-8B6E-442D-AA6B-EF732FAE61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B9291-5653-46FB-A551-C66F96E55A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8F01D6-F3C6-46AB-B5B0-E97BC9F4579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/>
            <a:t> </a:t>
          </a:r>
        </a:p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Письмо </a:t>
          </a:r>
          <a:r>
            <a:rPr lang="ru-RU" sz="1600" kern="1800" dirty="0" err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Минпросвещения</a:t>
          </a:r>
          <a:r>
            <a:rPr lang="ru-RU" sz="1600" kern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России от 05.12.2024 г. № 07-5918 "О направлении (памяток «Навигатор профилактики виктимизации детей и  подростков»)".</a:t>
          </a:r>
          <a:endParaRPr lang="ru-RU" sz="12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defTabSz="711200" rtl="0">
            <a:spcBef>
              <a:spcPct val="0"/>
            </a:spcBef>
          </a:pPr>
          <a:endParaRPr lang="ru-RU" sz="1600" b="1" dirty="0"/>
        </a:p>
      </dgm:t>
    </dgm:pt>
    <dgm:pt modelId="{38CEC692-4DFC-446C-AAE3-14300256E325}" type="sibTrans" cxnId="{DD330F33-1E61-473F-8460-A072F8FC38AB}">
      <dgm:prSet/>
      <dgm:spPr/>
      <dgm:t>
        <a:bodyPr/>
        <a:lstStyle/>
        <a:p>
          <a:endParaRPr lang="ru-RU"/>
        </a:p>
      </dgm:t>
    </dgm:pt>
    <dgm:pt modelId="{F1BD3606-6FE9-413C-8F43-B13BB5640EF8}" type="parTrans" cxnId="{DD330F33-1E61-473F-8460-A072F8FC38AB}">
      <dgm:prSet/>
      <dgm:spPr/>
      <dgm:t>
        <a:bodyPr/>
        <a:lstStyle/>
        <a:p>
          <a:endParaRPr lang="ru-RU"/>
        </a:p>
      </dgm:t>
    </dgm:pt>
    <dgm:pt modelId="{710B4A23-2C91-4A29-90F2-B32AAEA2ACB4}" type="pres">
      <dgm:prSet presAssocID="{FE2B9291-5653-46FB-A551-C66F96E55A6C}" presName="linear" presStyleCnt="0">
        <dgm:presLayoutVars>
          <dgm:animLvl val="lvl"/>
          <dgm:resizeHandles val="exact"/>
        </dgm:presLayoutVars>
      </dgm:prSet>
      <dgm:spPr/>
    </dgm:pt>
    <dgm:pt modelId="{7C40CAEE-8B6E-442D-AA6B-EF732FAE6114}" type="pres">
      <dgm:prSet presAssocID="{D08F01D6-F3C6-46AB-B5B0-E97BC9F45797}" presName="parentText" presStyleLbl="node1" presStyleIdx="0" presStyleCnt="1" custScaleX="174647" custScaleY="362319" custLinFactY="-59206" custLinFactNeighborY="-100000">
        <dgm:presLayoutVars>
          <dgm:chMax val="0"/>
          <dgm:bulletEnabled val="1"/>
        </dgm:presLayoutVars>
      </dgm:prSet>
      <dgm:spPr/>
    </dgm:pt>
  </dgm:ptLst>
  <dgm:cxnLst>
    <dgm:cxn modelId="{DD330F33-1E61-473F-8460-A072F8FC38AB}" srcId="{FE2B9291-5653-46FB-A551-C66F96E55A6C}" destId="{D08F01D6-F3C6-46AB-B5B0-E97BC9F45797}" srcOrd="0" destOrd="0" parTransId="{F1BD3606-6FE9-413C-8F43-B13BB5640EF8}" sibTransId="{38CEC692-4DFC-446C-AAE3-14300256E325}"/>
    <dgm:cxn modelId="{77277333-8470-4E1C-8DEE-D5BCB86DCA6E}" type="presOf" srcId="{D08F01D6-F3C6-46AB-B5B0-E97BC9F45797}" destId="{7C40CAEE-8B6E-442D-AA6B-EF732FAE6114}" srcOrd="0" destOrd="0" presId="urn:microsoft.com/office/officeart/2005/8/layout/vList2"/>
    <dgm:cxn modelId="{4442CAA1-DFAF-4D76-8876-7DFAB590D400}" type="presOf" srcId="{FE2B9291-5653-46FB-A551-C66F96E55A6C}" destId="{710B4A23-2C91-4A29-90F2-B32AAEA2ACB4}" srcOrd="0" destOrd="0" presId="urn:microsoft.com/office/officeart/2005/8/layout/vList2"/>
    <dgm:cxn modelId="{BDA6A86E-15CB-484E-8A19-9C7915F6EE55}" type="presParOf" srcId="{710B4A23-2C91-4A29-90F2-B32AAEA2ACB4}" destId="{7C40CAEE-8B6E-442D-AA6B-EF732FAE61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2B9291-5653-46FB-A551-C66F96E55A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0B4A23-2C91-4A29-90F2-B32AAEA2ACB4}" type="pres">
      <dgm:prSet presAssocID="{FE2B9291-5653-46FB-A551-C66F96E55A6C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4442CAA1-DFAF-4D76-8876-7DFAB590D400}" type="presOf" srcId="{FE2B9291-5653-46FB-A551-C66F96E55A6C}" destId="{710B4A23-2C91-4A29-90F2-B32AAEA2AC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2B9291-5653-46FB-A551-C66F96E55A6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0B4A23-2C91-4A29-90F2-B32AAEA2ACB4}" type="pres">
      <dgm:prSet presAssocID="{FE2B9291-5653-46FB-A551-C66F96E55A6C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4442CAA1-DFAF-4D76-8876-7DFAB590D400}" type="presOf" srcId="{FE2B9291-5653-46FB-A551-C66F96E55A6C}" destId="{710B4A23-2C91-4A29-90F2-B32AAEA2ACB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0CAEE-8B6E-442D-AA6B-EF732FAE6114}">
      <dsp:nvSpPr>
        <dsp:cNvPr id="0" name=""/>
        <dsp:cNvSpPr/>
      </dsp:nvSpPr>
      <dsp:spPr>
        <a:xfrm>
          <a:off x="0" y="201233"/>
          <a:ext cx="3525660" cy="241967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/>
            <a:t> 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Письмо </a:t>
          </a:r>
          <a:r>
            <a:rPr lang="ru-RU" sz="16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Минпросвещения</a:t>
          </a:r>
          <a:r>
            <a:rPr lang="ru-RU" sz="16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России от 10.04.2025 N 07-1613 "О методических рекомендациях" (вместе с "Методическими рекомендациями "Алгоритмы деятельности педагога-психолога по оказанию психологической помощи участникам образовательных отношений"</a:t>
          </a:r>
          <a:endParaRPr lang="ru-RU" sz="1200" kern="1200" dirty="0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algn="l" defTabSz="711200" rtl="0">
            <a:spcBef>
              <a:spcPct val="0"/>
            </a:spcBef>
            <a:buNone/>
          </a:pPr>
          <a:endParaRPr lang="ru-RU" sz="1600" b="1" kern="1200" dirty="0"/>
        </a:p>
      </dsp:txBody>
      <dsp:txXfrm>
        <a:off x="118119" y="319352"/>
        <a:ext cx="3289422" cy="2183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0CAEE-8B6E-442D-AA6B-EF732FAE6114}">
      <dsp:nvSpPr>
        <dsp:cNvPr id="0" name=""/>
        <dsp:cNvSpPr/>
      </dsp:nvSpPr>
      <dsp:spPr>
        <a:xfrm>
          <a:off x="0" y="0"/>
          <a:ext cx="3648229" cy="1692342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/>
            <a:t> </a:t>
          </a:r>
        </a:p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Письмо </a:t>
          </a:r>
          <a:r>
            <a:rPr lang="ru-RU" sz="1600" kern="1800" dirty="0" err="1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Минпросвещения</a:t>
          </a:r>
          <a:r>
            <a:rPr lang="ru-RU" sz="1600" kern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России от 05.12.2024 г. № 07-5918 "О направлении (памяток «Навигатор профилактики виктимизации детей и  подростков»)".</a:t>
          </a:r>
          <a:endParaRPr lang="ru-RU" sz="12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defTabSz="711200" rtl="0">
            <a:spcBef>
              <a:spcPct val="0"/>
            </a:spcBef>
            <a:buNone/>
          </a:pPr>
          <a:endParaRPr lang="ru-RU" sz="1600" b="1" dirty="0"/>
        </a:p>
      </dsp:txBody>
      <dsp:txXfrm>
        <a:off x="82613" y="82613"/>
        <a:ext cx="3483003" cy="1527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0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79797" y="4715068"/>
            <a:ext cx="5438050" cy="446673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49994" cy="4960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300" b="0" strike="noStrike" spc="-1">
                <a:latin typeface="Times New Roman"/>
              </a:rPr>
              <a:t> </a:t>
            </a:r>
          </a:p>
        </p:txBody>
      </p:sp>
      <p:sp>
        <p:nvSpPr>
          <p:cNvPr id="157" name="PlaceHolder 4"/>
          <p:cNvSpPr>
            <a:spLocks noGrp="1"/>
          </p:cNvSpPr>
          <p:nvPr>
            <p:ph type="dt"/>
          </p:nvPr>
        </p:nvSpPr>
        <p:spPr>
          <a:xfrm>
            <a:off x="3847649" y="0"/>
            <a:ext cx="2949994" cy="49600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300" b="0" strike="noStrike" spc="-1">
                <a:latin typeface="Times New Roman"/>
              </a:rPr>
              <a:t> </a:t>
            </a:r>
          </a:p>
        </p:txBody>
      </p:sp>
      <p:sp>
        <p:nvSpPr>
          <p:cNvPr id="158" name="PlaceHolder 5"/>
          <p:cNvSpPr>
            <a:spLocks noGrp="1"/>
          </p:cNvSpPr>
          <p:nvPr>
            <p:ph type="ftr"/>
          </p:nvPr>
        </p:nvSpPr>
        <p:spPr>
          <a:xfrm>
            <a:off x="0" y="9430471"/>
            <a:ext cx="2949994" cy="49600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300" b="0" strike="noStrike" spc="-1">
                <a:latin typeface="Times New Roman"/>
              </a:rPr>
              <a:t> </a:t>
            </a:r>
          </a:p>
        </p:txBody>
      </p:sp>
      <p:sp>
        <p:nvSpPr>
          <p:cNvPr id="159" name="PlaceHolder 6"/>
          <p:cNvSpPr>
            <a:spLocks noGrp="1"/>
          </p:cNvSpPr>
          <p:nvPr>
            <p:ph type="sldNum"/>
          </p:nvPr>
        </p:nvSpPr>
        <p:spPr>
          <a:xfrm>
            <a:off x="3847649" y="9430471"/>
            <a:ext cx="2949994" cy="49600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24651B6-3FAB-4476-9874-0141BCE839E9}" type="slidenum">
              <a:rPr lang="ru-RU" sz="1300" b="0" strike="noStrike" spc="-1">
                <a:latin typeface="Times New Roman"/>
              </a:rPr>
              <a:pPr algn="r"/>
              <a:t>‹#›</a:t>
            </a:fld>
            <a:endParaRPr lang="ru-RU" sz="13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91502-2B28-5E46-8A3E-9CD612745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>
            <a:extLst>
              <a:ext uri="{FF2B5EF4-FFF2-40B4-BE49-F238E27FC236}">
                <a16:creationId xmlns:a16="http://schemas.microsoft.com/office/drawing/2014/main" id="{D29B1EA1-1EAA-9CA3-530F-3DD378BA8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8362" cy="3346450"/>
          </a:xfrm>
          <a:prstGeom prst="rect">
            <a:avLst/>
          </a:prstGeom>
        </p:spPr>
      </p:sp>
      <p:sp>
        <p:nvSpPr>
          <p:cNvPr id="276" name="PlaceHolder 2">
            <a:extLst>
              <a:ext uri="{FF2B5EF4-FFF2-40B4-BE49-F238E27FC236}">
                <a16:creationId xmlns:a16="http://schemas.microsoft.com/office/drawing/2014/main" id="{EFF4E4C6-08B8-F011-3A79-70E2A4D0FFC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79473" y="4776902"/>
            <a:ext cx="5436432" cy="39065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277" name="CustomShape 3">
            <a:extLst>
              <a:ext uri="{FF2B5EF4-FFF2-40B4-BE49-F238E27FC236}">
                <a16:creationId xmlns:a16="http://schemas.microsoft.com/office/drawing/2014/main" id="{B5B9C65C-FE05-1283-91BA-901F96481A19}"/>
              </a:ext>
            </a:extLst>
          </p:cNvPr>
          <p:cNvSpPr/>
          <p:nvPr/>
        </p:nvSpPr>
        <p:spPr>
          <a:xfrm>
            <a:off x="3849916" y="9428466"/>
            <a:ext cx="2944167" cy="495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b">
            <a:noAutofit/>
          </a:bodyPr>
          <a:lstStyle/>
          <a:p>
            <a:pPr algn="r">
              <a:lnSpc>
                <a:spcPct val="100000"/>
              </a:lnSpc>
            </a:pPr>
            <a:fld id="{0653D486-699C-466F-811A-50B18F959578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3</a:t>
            </a:fld>
            <a:endParaRPr lang="ru-RU" sz="1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272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8362" cy="3346450"/>
          </a:xfrm>
          <a:prstGeom prst="rect">
            <a:avLst/>
          </a:prstGeom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79473" y="4776902"/>
            <a:ext cx="5436432" cy="39065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3849916" y="9428466"/>
            <a:ext cx="2944167" cy="495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b">
            <a:noAutofit/>
          </a:bodyPr>
          <a:lstStyle/>
          <a:p>
            <a:pPr algn="r">
              <a:lnSpc>
                <a:spcPct val="100000"/>
              </a:lnSpc>
            </a:pPr>
            <a:fld id="{0653D486-699C-466F-811A-50B18F959578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22</a:t>
            </a:fld>
            <a:endParaRPr lang="ru-RU" sz="1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7360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D7792-0B0E-025C-03A9-4E8CEE48B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>
            <a:extLst>
              <a:ext uri="{FF2B5EF4-FFF2-40B4-BE49-F238E27FC236}">
                <a16:creationId xmlns:a16="http://schemas.microsoft.com/office/drawing/2014/main" id="{06EAEFF4-DBA6-0889-5533-B5CB881E6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8362" cy="3346450"/>
          </a:xfrm>
          <a:prstGeom prst="rect">
            <a:avLst/>
          </a:prstGeom>
        </p:spPr>
      </p:sp>
      <p:sp>
        <p:nvSpPr>
          <p:cNvPr id="276" name="PlaceHolder 2">
            <a:extLst>
              <a:ext uri="{FF2B5EF4-FFF2-40B4-BE49-F238E27FC236}">
                <a16:creationId xmlns:a16="http://schemas.microsoft.com/office/drawing/2014/main" id="{576F9E27-B5EB-7043-2E08-38D26E2346F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79473" y="4776902"/>
            <a:ext cx="5436432" cy="39065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1800" spc="-1" dirty="0">
              <a:latin typeface="Arial"/>
            </a:endParaRPr>
          </a:p>
        </p:txBody>
      </p:sp>
      <p:sp>
        <p:nvSpPr>
          <p:cNvPr id="277" name="CustomShape 3">
            <a:extLst>
              <a:ext uri="{FF2B5EF4-FFF2-40B4-BE49-F238E27FC236}">
                <a16:creationId xmlns:a16="http://schemas.microsoft.com/office/drawing/2014/main" id="{938C2F03-0C25-3A38-BEA9-661154485153}"/>
              </a:ext>
            </a:extLst>
          </p:cNvPr>
          <p:cNvSpPr/>
          <p:nvPr/>
        </p:nvSpPr>
        <p:spPr>
          <a:xfrm>
            <a:off x="3849916" y="9428466"/>
            <a:ext cx="2944167" cy="495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b">
            <a:noAutofit/>
          </a:bodyPr>
          <a:lstStyle/>
          <a:p>
            <a:pPr algn="r">
              <a:lnSpc>
                <a:spcPct val="100000"/>
              </a:lnSpc>
            </a:pPr>
            <a:fld id="{0653D486-699C-466F-811A-50B18F959578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24</a:t>
            </a:fld>
            <a:endParaRPr lang="ru-RU" sz="1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045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5507F-4456-9565-AC69-D7323CEAD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>
            <a:extLst>
              <a:ext uri="{FF2B5EF4-FFF2-40B4-BE49-F238E27FC236}">
                <a16:creationId xmlns:a16="http://schemas.microsoft.com/office/drawing/2014/main" id="{1DEA1D08-37E9-1E20-A8DE-AAC6A02D1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8362" cy="3346450"/>
          </a:xfrm>
          <a:prstGeom prst="rect">
            <a:avLst/>
          </a:prstGeom>
        </p:spPr>
      </p:sp>
      <p:sp>
        <p:nvSpPr>
          <p:cNvPr id="276" name="PlaceHolder 2">
            <a:extLst>
              <a:ext uri="{FF2B5EF4-FFF2-40B4-BE49-F238E27FC236}">
                <a16:creationId xmlns:a16="http://schemas.microsoft.com/office/drawing/2014/main" id="{2B4BE4DF-E94F-3CFB-C92C-C7EE241A569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79473" y="4776902"/>
            <a:ext cx="5436432" cy="39065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277" name="CustomShape 3">
            <a:extLst>
              <a:ext uri="{FF2B5EF4-FFF2-40B4-BE49-F238E27FC236}">
                <a16:creationId xmlns:a16="http://schemas.microsoft.com/office/drawing/2014/main" id="{44F12BC7-4E7B-A56C-08F2-7A7CF9E8EFFF}"/>
              </a:ext>
            </a:extLst>
          </p:cNvPr>
          <p:cNvSpPr/>
          <p:nvPr/>
        </p:nvSpPr>
        <p:spPr>
          <a:xfrm>
            <a:off x="3849916" y="9428466"/>
            <a:ext cx="2944167" cy="495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b">
            <a:noAutofit/>
          </a:bodyPr>
          <a:lstStyle/>
          <a:p>
            <a:pPr algn="r">
              <a:lnSpc>
                <a:spcPct val="100000"/>
              </a:lnSpc>
            </a:pPr>
            <a:fld id="{0653D486-699C-466F-811A-50B18F959578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4</a:t>
            </a:fld>
            <a:endParaRPr lang="ru-RU" sz="1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04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8362" cy="3346450"/>
          </a:xfrm>
          <a:prstGeom prst="rect">
            <a:avLst/>
          </a:prstGeom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79473" y="4776902"/>
            <a:ext cx="5436432" cy="39065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3849916" y="9428466"/>
            <a:ext cx="2944167" cy="495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b">
            <a:noAutofit/>
          </a:bodyPr>
          <a:lstStyle/>
          <a:p>
            <a:pPr algn="r">
              <a:lnSpc>
                <a:spcPct val="100000"/>
              </a:lnSpc>
            </a:pPr>
            <a:fld id="{0653D486-699C-466F-811A-50B18F959578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5</a:t>
            </a:fld>
            <a:endParaRPr lang="ru-RU" sz="1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254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BCDF3-72FD-BBC9-1F02-A1083EAAB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>
            <a:extLst>
              <a:ext uri="{FF2B5EF4-FFF2-40B4-BE49-F238E27FC236}">
                <a16:creationId xmlns:a16="http://schemas.microsoft.com/office/drawing/2014/main" id="{0949CC76-FC7E-5083-A3CD-03A94D4229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8362" cy="3346450"/>
          </a:xfrm>
          <a:prstGeom prst="rect">
            <a:avLst/>
          </a:prstGeom>
        </p:spPr>
      </p:sp>
      <p:sp>
        <p:nvSpPr>
          <p:cNvPr id="276" name="PlaceHolder 2">
            <a:extLst>
              <a:ext uri="{FF2B5EF4-FFF2-40B4-BE49-F238E27FC236}">
                <a16:creationId xmlns:a16="http://schemas.microsoft.com/office/drawing/2014/main" id="{8031DE2B-1F4D-914B-8B06-60B64E9938E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79473" y="4776902"/>
            <a:ext cx="5436432" cy="39065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277" name="CustomShape 3">
            <a:extLst>
              <a:ext uri="{FF2B5EF4-FFF2-40B4-BE49-F238E27FC236}">
                <a16:creationId xmlns:a16="http://schemas.microsoft.com/office/drawing/2014/main" id="{7048B47B-C739-98AB-0DA0-5B45F3C3C0E9}"/>
              </a:ext>
            </a:extLst>
          </p:cNvPr>
          <p:cNvSpPr/>
          <p:nvPr/>
        </p:nvSpPr>
        <p:spPr>
          <a:xfrm>
            <a:off x="3849916" y="9428466"/>
            <a:ext cx="2944167" cy="495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b">
            <a:noAutofit/>
          </a:bodyPr>
          <a:lstStyle/>
          <a:p>
            <a:pPr algn="r">
              <a:lnSpc>
                <a:spcPct val="100000"/>
              </a:lnSpc>
            </a:pPr>
            <a:fld id="{0653D486-699C-466F-811A-50B18F959578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6</a:t>
            </a:fld>
            <a:endParaRPr lang="ru-RU" sz="1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30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8362" cy="3346450"/>
          </a:xfrm>
          <a:prstGeom prst="rect">
            <a:avLst/>
          </a:prstGeom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79473" y="4776902"/>
            <a:ext cx="5436432" cy="39065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3849916" y="9428466"/>
            <a:ext cx="2944167" cy="495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b">
            <a:noAutofit/>
          </a:bodyPr>
          <a:lstStyle/>
          <a:p>
            <a:pPr algn="r">
              <a:lnSpc>
                <a:spcPct val="100000"/>
              </a:lnSpc>
            </a:pPr>
            <a:fld id="{0653D486-699C-466F-811A-50B18F959578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15</a:t>
            </a:fld>
            <a:endParaRPr lang="ru-RU" sz="1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228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8362" cy="3346450"/>
          </a:xfrm>
          <a:prstGeom prst="rect">
            <a:avLst/>
          </a:prstGeom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79473" y="4776902"/>
            <a:ext cx="5436432" cy="39065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3849916" y="9428466"/>
            <a:ext cx="2944167" cy="495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b">
            <a:noAutofit/>
          </a:bodyPr>
          <a:lstStyle/>
          <a:p>
            <a:pPr algn="r">
              <a:lnSpc>
                <a:spcPct val="100000"/>
              </a:lnSpc>
            </a:pPr>
            <a:fld id="{0653D486-699C-466F-811A-50B18F959578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16</a:t>
            </a:fld>
            <a:endParaRPr lang="ru-RU" sz="1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939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8362" cy="3346450"/>
          </a:xfrm>
          <a:prstGeom prst="rect">
            <a:avLst/>
          </a:prstGeom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79473" y="4776902"/>
            <a:ext cx="5436432" cy="39065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3849916" y="9428466"/>
            <a:ext cx="2944167" cy="495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b">
            <a:noAutofit/>
          </a:bodyPr>
          <a:lstStyle/>
          <a:p>
            <a:pPr algn="r">
              <a:lnSpc>
                <a:spcPct val="100000"/>
              </a:lnSpc>
            </a:pPr>
            <a:fld id="{0653D486-699C-466F-811A-50B18F959578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17</a:t>
            </a:fld>
            <a:endParaRPr lang="ru-RU" sz="1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1939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8362" cy="3346450"/>
          </a:xfrm>
          <a:prstGeom prst="rect">
            <a:avLst/>
          </a:prstGeom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79473" y="4776902"/>
            <a:ext cx="5436432" cy="39065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3849916" y="9428466"/>
            <a:ext cx="2944167" cy="495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b">
            <a:noAutofit/>
          </a:bodyPr>
          <a:lstStyle/>
          <a:p>
            <a:pPr algn="r">
              <a:lnSpc>
                <a:spcPct val="100000"/>
              </a:lnSpc>
            </a:pPr>
            <a:fld id="{0653D486-699C-466F-811A-50B18F959578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20</a:t>
            </a:fld>
            <a:endParaRPr lang="ru-RU" sz="1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6510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E2636-3A22-F6BC-3D08-C46F3B480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>
            <a:extLst>
              <a:ext uri="{FF2B5EF4-FFF2-40B4-BE49-F238E27FC236}">
                <a16:creationId xmlns:a16="http://schemas.microsoft.com/office/drawing/2014/main" id="{AF67A887-267E-1C84-DDCE-97B0BC178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8362" cy="3346450"/>
          </a:xfrm>
          <a:prstGeom prst="rect">
            <a:avLst/>
          </a:prstGeom>
        </p:spPr>
      </p:sp>
      <p:sp>
        <p:nvSpPr>
          <p:cNvPr id="276" name="PlaceHolder 2">
            <a:extLst>
              <a:ext uri="{FF2B5EF4-FFF2-40B4-BE49-F238E27FC236}">
                <a16:creationId xmlns:a16="http://schemas.microsoft.com/office/drawing/2014/main" id="{D6F306A2-024A-FBAD-9F0D-746E7F65052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79473" y="4776902"/>
            <a:ext cx="5436432" cy="39065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1800" spc="-1">
              <a:latin typeface="Arial"/>
            </a:endParaRPr>
          </a:p>
        </p:txBody>
      </p:sp>
      <p:sp>
        <p:nvSpPr>
          <p:cNvPr id="277" name="CustomShape 3">
            <a:extLst>
              <a:ext uri="{FF2B5EF4-FFF2-40B4-BE49-F238E27FC236}">
                <a16:creationId xmlns:a16="http://schemas.microsoft.com/office/drawing/2014/main" id="{F0E91330-1B95-B6D6-F44B-9F5616D1094E}"/>
              </a:ext>
            </a:extLst>
          </p:cNvPr>
          <p:cNvSpPr/>
          <p:nvPr/>
        </p:nvSpPr>
        <p:spPr>
          <a:xfrm>
            <a:off x="3849916" y="9428466"/>
            <a:ext cx="2944167" cy="495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467" tIns="41234" rIns="82467" bIns="41234" anchor="b">
            <a:noAutofit/>
          </a:bodyPr>
          <a:lstStyle/>
          <a:p>
            <a:pPr algn="r">
              <a:lnSpc>
                <a:spcPct val="100000"/>
              </a:lnSpc>
            </a:pPr>
            <a:fld id="{0653D486-699C-466F-811A-50B18F959578}" type="slidenum">
              <a:rPr lang="ru-RU" sz="1100" spc="-1">
                <a:solidFill>
                  <a:srgbClr val="000000"/>
                </a:solidFill>
              </a:rPr>
              <a:pPr algn="r">
                <a:lnSpc>
                  <a:spcPct val="100000"/>
                </a:lnSpc>
              </a:pPr>
              <a:t>21</a:t>
            </a:fld>
            <a:endParaRPr lang="ru-RU" sz="11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6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27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93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58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240"/>
            <a:ext cx="10972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cntd.ru/document/1312736937#6560IO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ppms.edu-penza.ru/elektronnaya-biblioteka/%D0%A4%D0%B5%D0%B4%D0%B5%D1%80%D0%B0%D0%BB%D1%8C%D0%BD%D1%8B%D0%B9%20%D0%B7%D0%B0%D0%BA%D0%BE%D0%BD%20%D0%BE%D1%82%208%20%D0%B0%D0%B2%D0%B3%D1%83%D1%81%D1%82%D0%B0%202024%20%D0%B3.%20%E2%84%96%20315-%D0%A4%D0%97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76040" y="2666160"/>
            <a:ext cx="1190880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2"/>
          <p:cNvSpPr/>
          <p:nvPr/>
        </p:nvSpPr>
        <p:spPr>
          <a:xfrm>
            <a:off x="7416000" y="5112000"/>
            <a:ext cx="452556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Tahoma"/>
                <a:ea typeface="SimSun"/>
              </a:rPr>
              <a:t>Гриценко Наталия Валерьевна, 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Tahoma"/>
                <a:ea typeface="SimSun"/>
              </a:rPr>
              <a:t>зам. директора  ГБУ РА «Центр психолого-педагогической, медицинской и социальной помощи», ГВПП</a:t>
            </a:r>
          </a:p>
        </p:txBody>
      </p:sp>
      <p:sp>
        <p:nvSpPr>
          <p:cNvPr id="162" name="CustomShape 3"/>
          <p:cNvSpPr/>
          <p:nvPr/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4"/>
          <p:cNvSpPr/>
          <p:nvPr/>
        </p:nvSpPr>
        <p:spPr>
          <a:xfrm>
            <a:off x="609480" y="3346580"/>
            <a:ext cx="1097208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FFFFFF"/>
                </a:solidFill>
                <a:latin typeface="Arial"/>
              </a:rPr>
              <a:t> 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31D909-7740-C0F1-F6DB-F82CF2A76F60}"/>
              </a:ext>
            </a:extLst>
          </p:cNvPr>
          <p:cNvSpPr txBox="1"/>
          <p:nvPr/>
        </p:nvSpPr>
        <p:spPr>
          <a:xfrm>
            <a:off x="250440" y="618776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pc="-1" dirty="0">
                <a:solidFill>
                  <a:srgbClr val="FFFFFF"/>
                </a:solidFill>
                <a:latin typeface="Times New Roman"/>
                <a:ea typeface="SimSun"/>
              </a:rPr>
              <a:t>29.08.</a:t>
            </a:r>
            <a:r>
              <a:rPr lang="ru-RU" sz="1800" b="0" strike="noStrike" spc="-1" dirty="0">
                <a:solidFill>
                  <a:srgbClr val="FFFFFF"/>
                </a:solidFill>
                <a:latin typeface="Times New Roman"/>
                <a:ea typeface="SimSun"/>
              </a:rPr>
              <a:t>2025 год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DA9FCE-78E3-ED33-536F-DECF05392936}"/>
              </a:ext>
            </a:extLst>
          </p:cNvPr>
          <p:cNvSpPr txBox="1"/>
          <p:nvPr/>
        </p:nvSpPr>
        <p:spPr>
          <a:xfrm>
            <a:off x="1524001" y="3105835"/>
            <a:ext cx="85439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О приоритетных направлениях деятельности педагога-психолога общеобразовательных учреждений в 2025-2026 учебном году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(организационно-методическое совещание)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27825" y="1168653"/>
          <a:ext cx="11656059" cy="5177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9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i="1" dirty="0">
                          <a:latin typeface="Arial"/>
                          <a:cs typeface="Arial"/>
                        </a:rPr>
                        <a:t>Тематическая</a:t>
                      </a:r>
                      <a:r>
                        <a:rPr sz="14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latin typeface="Arial"/>
                          <a:cs typeface="Arial"/>
                        </a:rPr>
                        <a:t>направленность</a:t>
                      </a:r>
                      <a:r>
                        <a:rPr sz="1400" b="1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мероприятий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i="1" spc="-25" dirty="0">
                          <a:latin typeface="Arial"/>
                          <a:cs typeface="Arial"/>
                        </a:rPr>
                        <a:t>психолого-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педагогического</a:t>
                      </a:r>
                      <a:r>
                        <a:rPr sz="1400" b="1" i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сопровождения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i="1" dirty="0">
                          <a:latin typeface="Arial"/>
                          <a:cs typeface="Arial"/>
                        </a:rPr>
                        <a:t>Виды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latin typeface="Arial"/>
                          <a:cs typeface="Arial"/>
                        </a:rPr>
                        <a:t>деятельности</a:t>
                      </a:r>
                      <a:r>
                        <a:rPr sz="14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20" dirty="0">
                          <a:latin typeface="Arial"/>
                          <a:cs typeface="Arial"/>
                        </a:rPr>
                        <a:t>педагога-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психолога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Сентябрь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193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Адаптация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новым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условиям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обучения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Психологическое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просвещение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 marR="495934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психопрофилактика,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консультирование,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психолого-педагогическое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методическое сопровождение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60" dirty="0">
                          <a:latin typeface="Microsoft Sans Serif"/>
                          <a:cs typeface="Microsoft Sans Serif"/>
                        </a:rPr>
                        <a:t>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 marR="238760">
                        <a:lnSpc>
                          <a:spcPct val="114999"/>
                        </a:lnSpc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дополнительных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образовательных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программ,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коррекционно-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развивающая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работа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3930">
                <a:tc>
                  <a:txBody>
                    <a:bodyPr/>
                    <a:lstStyle/>
                    <a:p>
                      <a:pPr marL="67945" algn="just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Информационно</a:t>
                      </a:r>
                      <a:r>
                        <a:rPr sz="1400" spc="295" dirty="0"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разъяснительная</a:t>
                      </a:r>
                      <a:r>
                        <a:rPr sz="1400" spc="295" dirty="0"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кампания</a:t>
                      </a:r>
                      <a:r>
                        <a:rPr sz="1400" spc="300" dirty="0"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300" dirty="0"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родителями</a:t>
                      </a:r>
                      <a:r>
                        <a:rPr sz="1400" spc="300" dirty="0">
                          <a:latin typeface="Microsoft Sans Serif"/>
                          <a:cs typeface="Microsoft Sans Serif"/>
                        </a:rPr>
                        <a:t>   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(законными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7945" marR="57150" algn="just">
                        <a:lnSpc>
                          <a:spcPct val="114999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представителями)</a:t>
                      </a:r>
                      <a:r>
                        <a:rPr sz="1400" spc="254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r>
                        <a:rPr sz="1400" spc="25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254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мотивационная</a:t>
                      </a:r>
                      <a:r>
                        <a:rPr sz="1400" spc="25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работа</a:t>
                      </a:r>
                      <a:r>
                        <a:rPr sz="1400" spc="25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25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обучающимися</a:t>
                      </a:r>
                      <a:r>
                        <a:rPr sz="1400" spc="254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повышения</a:t>
                      </a:r>
                      <a:r>
                        <a:rPr sz="1400" spc="23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активности</a:t>
                      </a:r>
                      <a:r>
                        <a:rPr sz="1400" spc="24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участия</a:t>
                      </a:r>
                      <a:r>
                        <a:rPr sz="1400" spc="24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24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снижения</a:t>
                      </a:r>
                      <a:r>
                        <a:rPr sz="1400" spc="24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количества</a:t>
                      </a:r>
                      <a:r>
                        <a:rPr sz="1400" spc="24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отказов</a:t>
                      </a:r>
                      <a:r>
                        <a:rPr sz="1400" spc="240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400" spc="245" dirty="0">
                          <a:latin typeface="Microsoft Sans Serif"/>
                          <a:cs typeface="Microsoft Sans Serif"/>
                        </a:rPr>
                        <a:t> 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социально-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психологического</a:t>
                      </a:r>
                      <a:r>
                        <a:rPr sz="1400" spc="430" dirty="0"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тестирования</a:t>
                      </a:r>
                      <a:r>
                        <a:rPr sz="1400" spc="440" dirty="0"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r>
                        <a:rPr sz="1400" spc="440" dirty="0"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440" dirty="0"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общеобразовательных</a:t>
                      </a:r>
                      <a:r>
                        <a:rPr sz="1400" spc="440" dirty="0">
                          <a:latin typeface="Microsoft Sans Serif"/>
                          <a:cs typeface="Microsoft Sans Serif"/>
                        </a:rPr>
                        <a:t>   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профессиональных</a:t>
                      </a:r>
                      <a:r>
                        <a:rPr sz="1400" spc="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образовательных</a:t>
                      </a:r>
                      <a:r>
                        <a:rPr sz="1400" spc="4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организациях,</a:t>
                      </a:r>
                      <a:r>
                        <a:rPr sz="1400" spc="4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направленного</a:t>
                      </a:r>
                      <a:r>
                        <a:rPr sz="1400" spc="40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409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профилактику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незаконного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потребления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наркотических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средств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психотропных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веществ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(далее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365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СПТ)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2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профилактических</a:t>
                      </a:r>
                      <a:r>
                        <a:rPr sz="1400" spc="25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медицинских</a:t>
                      </a:r>
                      <a:r>
                        <a:rPr sz="1400" spc="2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осмотров,</a:t>
                      </a:r>
                      <a:r>
                        <a:rPr sz="1400" spc="2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2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целях</a:t>
                      </a:r>
                      <a:r>
                        <a:rPr sz="1400" spc="2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раннего</a:t>
                      </a:r>
                      <a:r>
                        <a:rPr sz="1400" spc="2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выявления</a:t>
                      </a:r>
                      <a:r>
                        <a:rPr sz="1400" spc="2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незаконного потребления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обучающимися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наркотических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средств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психотропных веществ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Психологическое</a:t>
                      </a:r>
                      <a:r>
                        <a:rPr sz="14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просвещение</a:t>
                      </a:r>
                      <a:r>
                        <a:rPr sz="14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психопрофилактика,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консультирование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Вопросы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командообразования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сплочения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учебных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коллективов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Психологическое</a:t>
                      </a:r>
                      <a:r>
                        <a:rPr sz="14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просвещение</a:t>
                      </a:r>
                      <a:r>
                        <a:rPr sz="14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 marR="707390">
                        <a:lnSpc>
                          <a:spcPct val="114999"/>
                        </a:lnSpc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психопрофилактика,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консультирование,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коррекционно-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развивающая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работа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036116" y="243966"/>
            <a:ext cx="854837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Segoe UI Semibold"/>
                <a:cs typeface="Segoe UI Semibold"/>
              </a:rPr>
              <a:t>Годовая</a:t>
            </a:r>
            <a:r>
              <a:rPr sz="2000" spc="-65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циклограмма</a:t>
            </a:r>
            <a:r>
              <a:rPr sz="2000" spc="-70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тематических</a:t>
            </a:r>
            <a:r>
              <a:rPr sz="2000" spc="-95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направлений</a:t>
            </a:r>
            <a:r>
              <a:rPr sz="2000" spc="-80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видов</a:t>
            </a:r>
            <a:r>
              <a:rPr sz="2000" spc="-75" dirty="0">
                <a:latin typeface="Segoe UI Semibold"/>
                <a:cs typeface="Segoe UI Semibold"/>
              </a:rPr>
              <a:t> </a:t>
            </a:r>
            <a:r>
              <a:rPr sz="2000" spc="-10" dirty="0">
                <a:latin typeface="Segoe UI Semibold"/>
                <a:cs typeface="Segoe UI Semibold"/>
              </a:rPr>
              <a:t>деятельности</a:t>
            </a:r>
            <a:endParaRPr sz="2000">
              <a:latin typeface="Segoe UI Semibold"/>
              <a:cs typeface="Segoe UI Semibold"/>
            </a:endParaRPr>
          </a:p>
          <a:p>
            <a:pPr marL="1905" algn="ctr">
              <a:lnSpc>
                <a:spcPct val="100000"/>
              </a:lnSpc>
            </a:pPr>
            <a:r>
              <a:rPr sz="2000" spc="-20" dirty="0">
                <a:latin typeface="Segoe UI Semibold"/>
                <a:cs typeface="Segoe UI Semibold"/>
              </a:rPr>
              <a:t>педагога-</a:t>
            </a:r>
            <a:r>
              <a:rPr sz="2000" spc="-10" dirty="0">
                <a:latin typeface="Segoe UI Semibold"/>
                <a:cs typeface="Segoe UI Semibold"/>
              </a:rPr>
              <a:t>психолога</a:t>
            </a:r>
            <a:r>
              <a:rPr sz="2000" spc="-80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общеобразовательной</a:t>
            </a:r>
            <a:r>
              <a:rPr sz="2000" spc="-65" dirty="0">
                <a:latin typeface="Segoe UI Semibold"/>
                <a:cs typeface="Segoe UI Semibold"/>
              </a:rPr>
              <a:t> </a:t>
            </a:r>
            <a:r>
              <a:rPr sz="2000" spc="-10" dirty="0">
                <a:latin typeface="Segoe UI Semibold"/>
                <a:cs typeface="Segoe UI Semibold"/>
              </a:rPr>
              <a:t>организации</a:t>
            </a:r>
            <a:endParaRPr sz="200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091" y="6467855"/>
            <a:ext cx="11433175" cy="220979"/>
          </a:xfrm>
          <a:custGeom>
            <a:avLst/>
            <a:gdLst/>
            <a:ahLst/>
            <a:cxnLst/>
            <a:rect l="l" t="t" r="r" b="b"/>
            <a:pathLst>
              <a:path w="11433175" h="220979">
                <a:moveTo>
                  <a:pt x="11433048" y="0"/>
                </a:moveTo>
                <a:lnTo>
                  <a:pt x="0" y="0"/>
                </a:lnTo>
                <a:lnTo>
                  <a:pt x="0" y="220980"/>
                </a:lnTo>
                <a:lnTo>
                  <a:pt x="11433048" y="220980"/>
                </a:lnTo>
                <a:lnTo>
                  <a:pt x="11433048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149840" y="0"/>
            <a:ext cx="1988185" cy="1010919"/>
            <a:chOff x="10149840" y="0"/>
            <a:chExt cx="1988185" cy="101091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89739" y="87071"/>
              <a:ext cx="847989" cy="4903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9840" y="0"/>
              <a:ext cx="1216152" cy="10104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5577" y="909447"/>
          <a:ext cx="11656059" cy="4904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09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i="1" dirty="0">
                          <a:latin typeface="Arial"/>
                          <a:cs typeface="Arial"/>
                        </a:rPr>
                        <a:t>Тематическая</a:t>
                      </a:r>
                      <a:r>
                        <a:rPr sz="14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latin typeface="Arial"/>
                          <a:cs typeface="Arial"/>
                        </a:rPr>
                        <a:t>направленность</a:t>
                      </a:r>
                      <a:r>
                        <a:rPr sz="1400" b="1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мероприятий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i="1" spc="-20" dirty="0">
                          <a:latin typeface="Arial"/>
                          <a:cs typeface="Arial"/>
                        </a:rPr>
                        <a:t>психолого-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педагогического</a:t>
                      </a:r>
                      <a:r>
                        <a:rPr sz="1400" b="1" i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сопровождения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i="1" dirty="0">
                          <a:latin typeface="Arial"/>
                          <a:cs typeface="Arial"/>
                        </a:rPr>
                        <a:t>Виды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latin typeface="Arial"/>
                          <a:cs typeface="Arial"/>
                        </a:rPr>
                        <a:t>деятельности</a:t>
                      </a:r>
                      <a:r>
                        <a:rPr sz="14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20" dirty="0">
                          <a:latin typeface="Arial"/>
                          <a:cs typeface="Arial"/>
                        </a:rPr>
                        <a:t>педагога-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психолога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10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Ноябрь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07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Осенняя</a:t>
                      </a:r>
                      <a:r>
                        <a:rPr sz="14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Неделя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Психологическое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просвещение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психопрофилактика,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психолого-педагогическое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методическое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 marR="126364">
                        <a:lnSpc>
                          <a:spcPct val="114999"/>
                        </a:lnSpc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сопровождение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дополнительных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образовательных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программ,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618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Разработка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реализация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мероприятий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оказанию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психолого-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педагогической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880744" algn="l"/>
                          <a:tab pos="1130300" algn="l"/>
                          <a:tab pos="2639695" algn="l"/>
                          <a:tab pos="4113529" algn="l"/>
                          <a:tab pos="5440680" algn="l"/>
                          <a:tab pos="6562725" algn="l"/>
                        </a:tabLst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помощи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коррекционному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сопровождению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обучающихся,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отнесенных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к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«группе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риска»</a:t>
                      </a:r>
                      <a:r>
                        <a:rPr sz="1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результатам</a:t>
                      </a:r>
                      <a:r>
                        <a:rPr sz="14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СПТ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Психологическое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просвещение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психопрофилактика,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консультирование,</a:t>
                      </a:r>
                      <a:r>
                        <a:rPr sz="14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психолого-педагогическое</a:t>
                      </a:r>
                      <a:r>
                        <a:rPr sz="14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 marR="361315">
                        <a:lnSpc>
                          <a:spcPct val="114999"/>
                        </a:lnSpc>
                      </a:pP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методическое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сопровождение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дополнительных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образовательных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программ,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коррекционно-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развивающая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работа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2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Профориентация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Психологическое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просвещение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психопрофилактика,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консультирование,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психологическая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диагностика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193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Психологическая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профилактика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коррекция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учебных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трудностей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Психологическое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просвещение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психопрофилактика,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психолого-педагогическое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методическое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 marR="126364">
                        <a:lnSpc>
                          <a:spcPct val="114999"/>
                        </a:lnSpc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сопровождение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дополнительных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образовательных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программ,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консультирование,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 marR="100584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психологическая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диагностика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коррекционно- развивающая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работа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75766" y="243966"/>
            <a:ext cx="854837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Segoe UI Semibold"/>
                <a:cs typeface="Segoe UI Semibold"/>
              </a:rPr>
              <a:t>Годовая</a:t>
            </a:r>
            <a:r>
              <a:rPr sz="2000" spc="-65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циклограмма</a:t>
            </a:r>
            <a:r>
              <a:rPr sz="2000" spc="-70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тематических</a:t>
            </a:r>
            <a:r>
              <a:rPr sz="2000" spc="-95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направлений</a:t>
            </a:r>
            <a:r>
              <a:rPr sz="2000" spc="-80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видов</a:t>
            </a:r>
            <a:r>
              <a:rPr sz="2000" spc="-75" dirty="0">
                <a:latin typeface="Segoe UI Semibold"/>
                <a:cs typeface="Segoe UI Semibold"/>
              </a:rPr>
              <a:t> </a:t>
            </a:r>
            <a:r>
              <a:rPr sz="2000" spc="-10" dirty="0">
                <a:latin typeface="Segoe UI Semibold"/>
                <a:cs typeface="Segoe UI Semibold"/>
              </a:rPr>
              <a:t>деятельности</a:t>
            </a:r>
            <a:endParaRPr sz="2000">
              <a:latin typeface="Segoe UI Semibold"/>
              <a:cs typeface="Segoe UI Semibold"/>
            </a:endParaRPr>
          </a:p>
          <a:p>
            <a:pPr marL="5080" algn="ctr">
              <a:lnSpc>
                <a:spcPct val="100000"/>
              </a:lnSpc>
            </a:pPr>
            <a:r>
              <a:rPr sz="2000" spc="-20" dirty="0">
                <a:latin typeface="Segoe UI Semibold"/>
                <a:cs typeface="Segoe UI Semibold"/>
              </a:rPr>
              <a:t>педагога-</a:t>
            </a:r>
            <a:r>
              <a:rPr sz="2000" spc="-10" dirty="0">
                <a:latin typeface="Segoe UI Semibold"/>
                <a:cs typeface="Segoe UI Semibold"/>
              </a:rPr>
              <a:t>психолога</a:t>
            </a:r>
            <a:r>
              <a:rPr sz="2000" spc="-80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общеобразовательной</a:t>
            </a:r>
            <a:r>
              <a:rPr sz="2000" spc="-65" dirty="0">
                <a:latin typeface="Segoe UI Semibold"/>
                <a:cs typeface="Segoe UI Semibold"/>
              </a:rPr>
              <a:t> </a:t>
            </a:r>
            <a:r>
              <a:rPr sz="2000" spc="-10" dirty="0">
                <a:latin typeface="Segoe UI Semibold"/>
                <a:cs typeface="Segoe UI Semibold"/>
              </a:rPr>
              <a:t>организации</a:t>
            </a:r>
            <a:endParaRPr sz="200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091" y="6467855"/>
            <a:ext cx="11433175" cy="220979"/>
          </a:xfrm>
          <a:custGeom>
            <a:avLst/>
            <a:gdLst/>
            <a:ahLst/>
            <a:cxnLst/>
            <a:rect l="l" t="t" r="r" b="b"/>
            <a:pathLst>
              <a:path w="11433175" h="220979">
                <a:moveTo>
                  <a:pt x="11433048" y="0"/>
                </a:moveTo>
                <a:lnTo>
                  <a:pt x="0" y="0"/>
                </a:lnTo>
                <a:lnTo>
                  <a:pt x="0" y="220980"/>
                </a:lnTo>
                <a:lnTo>
                  <a:pt x="11433048" y="220980"/>
                </a:lnTo>
                <a:lnTo>
                  <a:pt x="11433048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149840" y="0"/>
            <a:ext cx="1988185" cy="1010919"/>
            <a:chOff x="10149840" y="0"/>
            <a:chExt cx="1988185" cy="101091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89739" y="87071"/>
              <a:ext cx="847989" cy="4903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9840" y="0"/>
              <a:ext cx="1216152" cy="10104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5577" y="909447"/>
          <a:ext cx="11656058" cy="4543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9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105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220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i="1" dirty="0">
                          <a:latin typeface="Arial"/>
                          <a:cs typeface="Arial"/>
                        </a:rPr>
                        <a:t>Тематическая</a:t>
                      </a:r>
                      <a:r>
                        <a:rPr sz="14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latin typeface="Arial"/>
                          <a:cs typeface="Arial"/>
                        </a:rPr>
                        <a:t>направленность</a:t>
                      </a:r>
                      <a:r>
                        <a:rPr sz="1400" b="1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мероприятий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i="1" spc="-20" dirty="0">
                          <a:latin typeface="Arial"/>
                          <a:cs typeface="Arial"/>
                        </a:rPr>
                        <a:t>психолого-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педагогического</a:t>
                      </a:r>
                      <a:r>
                        <a:rPr sz="1400" b="1" i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сопровождения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i="1" dirty="0">
                          <a:latin typeface="Arial"/>
                          <a:cs typeface="Arial"/>
                        </a:rPr>
                        <a:t>Виды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latin typeface="Arial"/>
                          <a:cs typeface="Arial"/>
                        </a:rPr>
                        <a:t>деятельности</a:t>
                      </a:r>
                      <a:r>
                        <a:rPr sz="14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20" dirty="0">
                          <a:latin typeface="Arial"/>
                          <a:cs typeface="Arial"/>
                        </a:rPr>
                        <a:t>педагога-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психолога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1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Декабрь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479550" algn="l"/>
                          <a:tab pos="1847214" algn="l"/>
                        </a:tabLst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Поддержание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совершенствование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психологического</a:t>
                      </a:r>
                      <a:r>
                        <a:rPr sz="14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климата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благоприятного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социально-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Психологическое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просвещение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психопрофилактика,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 marR="135255">
                        <a:lnSpc>
                          <a:spcPct val="114999"/>
                        </a:lnSpc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психолого-педагогическое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методическое</a:t>
                      </a:r>
                      <a:r>
                        <a:rPr sz="14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сопровождение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дополнительных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образовательных программ,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консультирование,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психологическая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диагностика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коррекционно-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развивающая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работа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485"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Психологическая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профилактика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коррекция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учебных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трудностей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965"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Управление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стрессом,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формирование/развитие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жизнестойкости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Психологическое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просвещение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психопрофилактика,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 marR="1033780">
                        <a:lnSpc>
                          <a:spcPct val="114999"/>
                        </a:lnSpc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консультирование,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психологическая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диагностика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коррекционно-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развивающая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работа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22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Январь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1479550" algn="l"/>
                          <a:tab pos="1847214" algn="l"/>
                        </a:tabLst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Поддержание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совершенствование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психологического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климата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благоприятного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социально-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Психологическое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просвещение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психопрофилактика,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психолого-педагогическое</a:t>
                      </a:r>
                      <a:r>
                        <a:rPr sz="14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методическое</a:t>
                      </a:r>
                      <a:r>
                        <a:rPr sz="14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сопровождение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 marR="135255">
                        <a:lnSpc>
                          <a:spcPct val="114999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дополнительных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образовательных программ,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консультирование,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психологическая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диагностика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коррекционно-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развивающая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работа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780">
                <a:tc gridSpan="3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Самоорганизация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целеполагание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75766" y="243966"/>
            <a:ext cx="854837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Segoe UI Semibold"/>
                <a:cs typeface="Segoe UI Semibold"/>
              </a:rPr>
              <a:t>Годовая</a:t>
            </a:r>
            <a:r>
              <a:rPr sz="2000" spc="-65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циклограмма</a:t>
            </a:r>
            <a:r>
              <a:rPr sz="2000" spc="-70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тематических</a:t>
            </a:r>
            <a:r>
              <a:rPr sz="2000" spc="-95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направлений</a:t>
            </a:r>
            <a:r>
              <a:rPr sz="2000" spc="-80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видов</a:t>
            </a:r>
            <a:r>
              <a:rPr sz="2000" spc="-75" dirty="0">
                <a:latin typeface="Segoe UI Semibold"/>
                <a:cs typeface="Segoe UI Semibold"/>
              </a:rPr>
              <a:t> </a:t>
            </a:r>
            <a:r>
              <a:rPr sz="2000" spc="-10" dirty="0">
                <a:latin typeface="Segoe UI Semibold"/>
                <a:cs typeface="Segoe UI Semibold"/>
              </a:rPr>
              <a:t>деятельности</a:t>
            </a:r>
            <a:endParaRPr sz="2000">
              <a:latin typeface="Segoe UI Semibold"/>
              <a:cs typeface="Segoe UI Semibold"/>
            </a:endParaRPr>
          </a:p>
          <a:p>
            <a:pPr marL="5080" algn="ctr">
              <a:lnSpc>
                <a:spcPct val="100000"/>
              </a:lnSpc>
            </a:pPr>
            <a:r>
              <a:rPr sz="2000" spc="-20" dirty="0">
                <a:latin typeface="Segoe UI Semibold"/>
                <a:cs typeface="Segoe UI Semibold"/>
              </a:rPr>
              <a:t>педагога-</a:t>
            </a:r>
            <a:r>
              <a:rPr sz="2000" spc="-10" dirty="0">
                <a:latin typeface="Segoe UI Semibold"/>
                <a:cs typeface="Segoe UI Semibold"/>
              </a:rPr>
              <a:t>психолога</a:t>
            </a:r>
            <a:r>
              <a:rPr sz="2000" spc="-80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общеобразовательной</a:t>
            </a:r>
            <a:r>
              <a:rPr sz="2000" spc="-65" dirty="0">
                <a:latin typeface="Segoe UI Semibold"/>
                <a:cs typeface="Segoe UI Semibold"/>
              </a:rPr>
              <a:t> </a:t>
            </a:r>
            <a:r>
              <a:rPr sz="2000" spc="-10" dirty="0">
                <a:latin typeface="Segoe UI Semibold"/>
                <a:cs typeface="Segoe UI Semibold"/>
              </a:rPr>
              <a:t>организации</a:t>
            </a:r>
            <a:endParaRPr sz="200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091" y="6467855"/>
            <a:ext cx="11433175" cy="220979"/>
          </a:xfrm>
          <a:custGeom>
            <a:avLst/>
            <a:gdLst/>
            <a:ahLst/>
            <a:cxnLst/>
            <a:rect l="l" t="t" r="r" b="b"/>
            <a:pathLst>
              <a:path w="11433175" h="220979">
                <a:moveTo>
                  <a:pt x="11433048" y="0"/>
                </a:moveTo>
                <a:lnTo>
                  <a:pt x="0" y="0"/>
                </a:lnTo>
                <a:lnTo>
                  <a:pt x="0" y="220980"/>
                </a:lnTo>
                <a:lnTo>
                  <a:pt x="11433048" y="220980"/>
                </a:lnTo>
                <a:lnTo>
                  <a:pt x="11433048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149840" y="0"/>
            <a:ext cx="1988185" cy="1010919"/>
            <a:chOff x="10149840" y="0"/>
            <a:chExt cx="1988185" cy="101091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89739" y="87071"/>
              <a:ext cx="847989" cy="4903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9840" y="0"/>
              <a:ext cx="1216152" cy="10104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48780" y="909447"/>
          <a:ext cx="11433175" cy="5100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4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8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2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i="1" dirty="0">
                          <a:latin typeface="Arial"/>
                          <a:cs typeface="Arial"/>
                        </a:rPr>
                        <a:t>Тематическая</a:t>
                      </a:r>
                      <a:r>
                        <a:rPr sz="1400" b="1" i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latin typeface="Arial"/>
                          <a:cs typeface="Arial"/>
                        </a:rPr>
                        <a:t>направленность</a:t>
                      </a:r>
                      <a:r>
                        <a:rPr sz="1400" b="1" i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мероприятий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i="1" spc="-20" dirty="0">
                          <a:latin typeface="Arial"/>
                          <a:cs typeface="Arial"/>
                        </a:rPr>
                        <a:t>психолого-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педагогического</a:t>
                      </a:r>
                      <a:r>
                        <a:rPr sz="1400" b="1" i="1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сопровождения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b="1" i="1" dirty="0">
                          <a:latin typeface="Arial"/>
                          <a:cs typeface="Arial"/>
                        </a:rPr>
                        <a:t>Виды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dirty="0">
                          <a:latin typeface="Arial"/>
                          <a:cs typeface="Arial"/>
                        </a:rPr>
                        <a:t>деятельности</a:t>
                      </a:r>
                      <a:r>
                        <a:rPr sz="1400" b="1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i="1" spc="-20" dirty="0">
                          <a:latin typeface="Arial"/>
                          <a:cs typeface="Arial"/>
                        </a:rPr>
                        <a:t>педагога-</a:t>
                      </a:r>
                      <a:r>
                        <a:rPr sz="1400" b="1" i="1" spc="-10" dirty="0">
                          <a:latin typeface="Arial"/>
                          <a:cs typeface="Arial"/>
                        </a:rPr>
                        <a:t>психолога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10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Февраль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746250" algn="l"/>
                          <a:tab pos="3114040" algn="l"/>
                          <a:tab pos="3563620" algn="l"/>
                          <a:tab pos="5230495" algn="l"/>
                        </a:tabLst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Психологическое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просвещение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психологическим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	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вопросам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социализации</a:t>
                      </a:r>
                      <a:r>
                        <a:rPr sz="14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обучающихся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Психологическое</a:t>
                      </a:r>
                      <a:r>
                        <a:rPr sz="14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просвещение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Профориентация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Психологическое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просвещение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психопрофилактика,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консультирование,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психологическая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диагностика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96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Управление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стрессом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Психологическое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просвещение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психопрофилактика,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 marR="1061720">
                        <a:lnSpc>
                          <a:spcPct val="114999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консультирование,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психологическая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диагностика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коррекционно-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развивающая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работа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110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Март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58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Жизнестойкость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целеполагание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Психологическое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просвещение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психопрофилактика,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 marR="1061720">
                        <a:lnSpc>
                          <a:spcPts val="1930"/>
                        </a:lnSpc>
                        <a:spcBef>
                          <a:spcPts val="110"/>
                        </a:spcBef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консультирование,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психологическая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диагностика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коррекционно-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развивающая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работа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958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Приемы</a:t>
                      </a:r>
                      <a:r>
                        <a:rPr sz="14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допсихологической</a:t>
                      </a:r>
                      <a:r>
                        <a:rPr sz="1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помощи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682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Психологическая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профилактика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учебных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трудностей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Психологическое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просвещение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психопрофилактика,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  <a:p>
                      <a:pPr marL="69215" marR="163195">
                        <a:lnSpc>
                          <a:spcPct val="114999"/>
                        </a:lnSpc>
                      </a:pP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психолого-педагогическое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методическое</a:t>
                      </a:r>
                      <a:r>
                        <a:rPr sz="14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сопровождение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реализации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основных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дополнительных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образовательных программ,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консультирование,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психологическая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диагностика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коррекционно-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развивающая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работа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24864" y="243966"/>
            <a:ext cx="854837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Segoe UI Semibold"/>
                <a:cs typeface="Segoe UI Semibold"/>
              </a:rPr>
              <a:t>Годовая</a:t>
            </a:r>
            <a:r>
              <a:rPr sz="2000" spc="-65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циклограмма</a:t>
            </a:r>
            <a:r>
              <a:rPr sz="2000" spc="-70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тематических</a:t>
            </a:r>
            <a:r>
              <a:rPr sz="2000" spc="-95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направлений</a:t>
            </a:r>
            <a:r>
              <a:rPr sz="2000" spc="-80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видов</a:t>
            </a:r>
            <a:r>
              <a:rPr sz="2000" spc="-75" dirty="0">
                <a:latin typeface="Segoe UI Semibold"/>
                <a:cs typeface="Segoe UI Semibold"/>
              </a:rPr>
              <a:t> </a:t>
            </a:r>
            <a:r>
              <a:rPr sz="2000" spc="-10" dirty="0">
                <a:latin typeface="Segoe UI Semibold"/>
                <a:cs typeface="Segoe UI Semibold"/>
              </a:rPr>
              <a:t>деятельности</a:t>
            </a:r>
            <a:endParaRPr sz="2000">
              <a:latin typeface="Segoe UI Semibold"/>
              <a:cs typeface="Segoe UI Semibold"/>
            </a:endParaRPr>
          </a:p>
          <a:p>
            <a:pPr marL="5080" algn="ctr">
              <a:lnSpc>
                <a:spcPct val="100000"/>
              </a:lnSpc>
            </a:pPr>
            <a:r>
              <a:rPr sz="2000" spc="-20" dirty="0">
                <a:latin typeface="Segoe UI Semibold"/>
                <a:cs typeface="Segoe UI Semibold"/>
              </a:rPr>
              <a:t>педагога-</a:t>
            </a:r>
            <a:r>
              <a:rPr sz="2000" spc="-10" dirty="0">
                <a:latin typeface="Segoe UI Semibold"/>
                <a:cs typeface="Segoe UI Semibold"/>
              </a:rPr>
              <a:t>психолога</a:t>
            </a:r>
            <a:r>
              <a:rPr sz="2000" spc="-80" dirty="0">
                <a:latin typeface="Segoe UI Semibold"/>
                <a:cs typeface="Segoe UI Semibold"/>
              </a:rPr>
              <a:t> </a:t>
            </a:r>
            <a:r>
              <a:rPr sz="2000" dirty="0">
                <a:latin typeface="Segoe UI Semibold"/>
                <a:cs typeface="Segoe UI Semibold"/>
              </a:rPr>
              <a:t>общеобразовательной</a:t>
            </a:r>
            <a:r>
              <a:rPr sz="2000" spc="-65" dirty="0">
                <a:latin typeface="Segoe UI Semibold"/>
                <a:cs typeface="Segoe UI Semibold"/>
              </a:rPr>
              <a:t> </a:t>
            </a:r>
            <a:r>
              <a:rPr sz="2000" spc="-10" dirty="0">
                <a:latin typeface="Segoe UI Semibold"/>
                <a:cs typeface="Segoe UI Semibold"/>
              </a:rPr>
              <a:t>организации</a:t>
            </a:r>
            <a:endParaRPr sz="2000">
              <a:latin typeface="Segoe UI Semibold"/>
              <a:cs typeface="Segoe UI Semibol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5091" y="6467855"/>
            <a:ext cx="11433175" cy="220979"/>
          </a:xfrm>
          <a:custGeom>
            <a:avLst/>
            <a:gdLst/>
            <a:ahLst/>
            <a:cxnLst/>
            <a:rect l="l" t="t" r="r" b="b"/>
            <a:pathLst>
              <a:path w="11433175" h="220979">
                <a:moveTo>
                  <a:pt x="11433048" y="0"/>
                </a:moveTo>
                <a:lnTo>
                  <a:pt x="0" y="0"/>
                </a:lnTo>
                <a:lnTo>
                  <a:pt x="0" y="220980"/>
                </a:lnTo>
                <a:lnTo>
                  <a:pt x="11433048" y="220980"/>
                </a:lnTo>
                <a:lnTo>
                  <a:pt x="11433048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0149840" y="0"/>
            <a:ext cx="1988185" cy="1010919"/>
            <a:chOff x="10149840" y="0"/>
            <a:chExt cx="1988185" cy="101091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89739" y="87071"/>
              <a:ext cx="847989" cy="4903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49840" y="0"/>
              <a:ext cx="1216152" cy="10104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39" y="1636155"/>
            <a:ext cx="1645637" cy="16456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5519" y="4685603"/>
            <a:ext cx="1664076" cy="16640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5252" y="121411"/>
            <a:ext cx="9429115" cy="632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620395" indent="-635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Федеральный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координационный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центр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обеспечению </a:t>
            </a:r>
            <a:r>
              <a:rPr sz="2400" b="1" dirty="0">
                <a:latin typeface="Arial"/>
                <a:cs typeface="Arial"/>
              </a:rPr>
              <a:t>развития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40" dirty="0">
                <a:latin typeface="Arial"/>
                <a:cs typeface="Arial"/>
              </a:rPr>
              <a:t>психолого-</a:t>
            </a:r>
            <a:r>
              <a:rPr sz="2400" b="1" spc="-20" dirty="0">
                <a:latin typeface="Arial"/>
                <a:cs typeface="Arial"/>
              </a:rPr>
              <a:t>педагогической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помощи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10" dirty="0">
                <a:latin typeface="Arial"/>
                <a:cs typeface="Arial"/>
              </a:rPr>
              <a:t> системе </a:t>
            </a:r>
            <a:r>
              <a:rPr sz="2400" b="1" dirty="0">
                <a:latin typeface="Arial"/>
                <a:cs typeface="Arial"/>
              </a:rPr>
              <a:t>образования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Российской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Федерации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социальных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сетях</a:t>
            </a:r>
            <a:endParaRPr sz="2400">
              <a:latin typeface="Arial"/>
              <a:cs typeface="Arial"/>
            </a:endParaRPr>
          </a:p>
          <a:p>
            <a:pPr marL="2521585" marR="1403350">
              <a:lnSpc>
                <a:spcPct val="100000"/>
              </a:lnSpc>
              <a:spcBef>
                <a:spcPts val="2350"/>
              </a:spcBef>
            </a:pPr>
            <a:r>
              <a:rPr sz="2400" spc="-10" dirty="0">
                <a:latin typeface="Microsoft Sans Serif"/>
                <a:cs typeface="Microsoft Sans Serif"/>
              </a:rPr>
              <a:t>Официальная</a:t>
            </a:r>
            <a:r>
              <a:rPr sz="2400" spc="-10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страница</a:t>
            </a:r>
            <a:r>
              <a:rPr sz="2400" spc="-8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Федерального координационного</a:t>
            </a:r>
            <a:r>
              <a:rPr sz="240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центра</a:t>
            </a:r>
            <a:r>
              <a:rPr sz="2400" spc="-1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по</a:t>
            </a:r>
            <a:endParaRPr sz="2400">
              <a:latin typeface="Microsoft Sans Serif"/>
              <a:cs typeface="Microsoft Sans Serif"/>
            </a:endParaRPr>
          </a:p>
          <a:p>
            <a:pPr marL="2521585" marR="1143635">
              <a:lnSpc>
                <a:spcPct val="100000"/>
              </a:lnSpc>
            </a:pPr>
            <a:r>
              <a:rPr sz="24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обеспечению</a:t>
            </a:r>
            <a:r>
              <a:rPr sz="240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психологической</a:t>
            </a:r>
            <a:r>
              <a:rPr sz="2400" spc="-9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службы</a:t>
            </a:r>
            <a:r>
              <a:rPr sz="24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в </a:t>
            </a:r>
            <a:r>
              <a:rPr sz="2400" dirty="0">
                <a:solidFill>
                  <a:srgbClr val="006FC0"/>
                </a:solidFill>
                <a:latin typeface="Microsoft Sans Serif"/>
                <a:cs typeface="Microsoft Sans Serif"/>
              </a:rPr>
              <a:t>системе</a:t>
            </a:r>
            <a:r>
              <a:rPr sz="2400" spc="-11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2400" spc="-8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Российской</a:t>
            </a:r>
            <a:endParaRPr sz="2400">
              <a:latin typeface="Microsoft Sans Serif"/>
              <a:cs typeface="Microsoft Sans Serif"/>
            </a:endParaRPr>
          </a:p>
          <a:p>
            <a:pPr marL="2521585">
              <a:lnSpc>
                <a:spcPct val="100000"/>
              </a:lnSpc>
            </a:pPr>
            <a:r>
              <a:rPr sz="24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Федерации</a:t>
            </a:r>
            <a:r>
              <a:rPr sz="2400" spc="-114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ВКонтакте</a:t>
            </a:r>
            <a:endParaRPr sz="2400">
              <a:latin typeface="Microsoft Sans Serif"/>
              <a:cs typeface="Microsoft Sans Serif"/>
            </a:endParaRPr>
          </a:p>
          <a:p>
            <a:pPr marR="5080" algn="r">
              <a:lnSpc>
                <a:spcPct val="100000"/>
              </a:lnSpc>
              <a:spcBef>
                <a:spcPts val="1940"/>
              </a:spcBef>
            </a:pPr>
            <a:r>
              <a:rPr sz="2400" spc="-10" dirty="0">
                <a:latin typeface="Microsoft Sans Serif"/>
                <a:cs typeface="Microsoft Sans Serif"/>
              </a:rPr>
              <a:t>Информационный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канал</a:t>
            </a:r>
            <a:endParaRPr sz="2400">
              <a:latin typeface="Microsoft Sans Serif"/>
              <a:cs typeface="Microsoft Sans Serif"/>
            </a:endParaRPr>
          </a:p>
          <a:p>
            <a:pPr marL="5540375" marR="5080" indent="-1033780" algn="r">
              <a:lnSpc>
                <a:spcPct val="100000"/>
              </a:lnSpc>
            </a:pPr>
            <a:r>
              <a:rPr sz="24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«Психологическое</a:t>
            </a:r>
            <a:r>
              <a:rPr sz="240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сопровождение </a:t>
            </a:r>
            <a:r>
              <a:rPr sz="24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24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работников</a:t>
            </a:r>
            <a:endParaRPr sz="2400">
              <a:latin typeface="Microsoft Sans Serif"/>
              <a:cs typeface="Microsoft Sans Serif"/>
            </a:endParaRPr>
          </a:p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24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24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организаций»</a:t>
            </a:r>
            <a:endParaRPr sz="2400">
              <a:latin typeface="Microsoft Sans Serif"/>
              <a:cs typeface="Microsoft Sans Serif"/>
            </a:endParaRPr>
          </a:p>
          <a:p>
            <a:pPr marL="2521585">
              <a:lnSpc>
                <a:spcPct val="100000"/>
              </a:lnSpc>
              <a:spcBef>
                <a:spcPts val="2014"/>
              </a:spcBef>
            </a:pPr>
            <a:r>
              <a:rPr sz="2400" spc="-10" dirty="0">
                <a:latin typeface="Microsoft Sans Serif"/>
                <a:cs typeface="Microsoft Sans Serif"/>
              </a:rPr>
              <a:t>Информационный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канал</a:t>
            </a:r>
            <a:endParaRPr sz="2400">
              <a:latin typeface="Microsoft Sans Serif"/>
              <a:cs typeface="Microsoft Sans Serif"/>
            </a:endParaRPr>
          </a:p>
          <a:p>
            <a:pPr marL="2521585">
              <a:lnSpc>
                <a:spcPct val="100000"/>
              </a:lnSpc>
            </a:pPr>
            <a:r>
              <a:rPr sz="24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«Психологическая </a:t>
            </a: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служба</a:t>
            </a:r>
            <a:endParaRPr sz="2400">
              <a:latin typeface="Microsoft Sans Serif"/>
              <a:cs typeface="Microsoft Sans Serif"/>
            </a:endParaRPr>
          </a:p>
          <a:p>
            <a:pPr marL="2521585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образования»</a:t>
            </a:r>
            <a:endParaRPr sz="24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79979" y="3323147"/>
            <a:ext cx="1664076" cy="16640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73717" y="167618"/>
            <a:ext cx="845749" cy="45475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57231" y="138684"/>
            <a:ext cx="1242059" cy="5288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Рисунок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r="77444"/>
          <a:stretch/>
        </p:blipFill>
        <p:spPr>
          <a:xfrm>
            <a:off x="349200" y="72000"/>
            <a:ext cx="946080" cy="78840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D93B828-C029-61CC-EFA1-B6CA65169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085179"/>
              </p:ext>
            </p:extLst>
          </p:nvPr>
        </p:nvGraphicFramePr>
        <p:xfrm>
          <a:off x="2447925" y="137160"/>
          <a:ext cx="9620250" cy="640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9623">
                  <a:extLst>
                    <a:ext uri="{9D8B030D-6E8A-4147-A177-3AD203B41FA5}">
                      <a16:colId xmlns:a16="http://schemas.microsoft.com/office/drawing/2014/main" val="3620568833"/>
                    </a:ext>
                  </a:extLst>
                </a:gridCol>
                <a:gridCol w="4810627">
                  <a:extLst>
                    <a:ext uri="{9D8B030D-6E8A-4147-A177-3AD203B41FA5}">
                      <a16:colId xmlns:a16="http://schemas.microsoft.com/office/drawing/2014/main" val="3000512183"/>
                    </a:ext>
                  </a:extLst>
                </a:gridCol>
              </a:tblGrid>
              <a:tr h="811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Документ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Примечания</a:t>
                      </a:r>
                      <a:endParaRPr lang="ru-RU" sz="12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251584"/>
                  </a:ext>
                </a:extLst>
              </a:tr>
              <a:tr h="81157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Методические документы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088716"/>
                  </a:ext>
                </a:extLst>
              </a:tr>
              <a:tr h="2434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Письменное согласие родителей / законных представителей и заявление на оказание психолого-педагогической помощи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Форма утверждена приказом Минпросвещения от 06.11.2024 № 778</a:t>
                      </a:r>
                      <a:endParaRPr lang="ru-RU" sz="12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00786"/>
                  </a:ext>
                </a:extLst>
              </a:tr>
              <a:tr h="3246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План работы педагога-психолога на учебный год</a:t>
                      </a:r>
                    </a:p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Составлен на основе анализа проблем и достигнутых результатов работы в предыдущем учебном году</a:t>
                      </a:r>
                      <a:endParaRPr lang="ru-RU" sz="12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643191"/>
                  </a:ext>
                </a:extLst>
              </a:tr>
              <a:tr h="1623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Циклограммы работы педагога-психолога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Согласно количеству ставок, закрепленных за специалистом</a:t>
                      </a:r>
                      <a:endParaRPr lang="ru-RU" sz="12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23"/>
                  </a:ext>
                </a:extLst>
              </a:tr>
              <a:tr h="2434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Бланки посещения и анализа уроков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Формы документов адаптируются к особенностям условий функционирования образовательной организации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918964"/>
                  </a:ext>
                </a:extLst>
              </a:tr>
              <a:tr h="811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План заседаний </a:t>
                      </a:r>
                      <a:r>
                        <a:rPr lang="ru-RU" sz="1200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ППк</a:t>
                      </a: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План утверждается руководителем ОО </a:t>
                      </a:r>
                      <a:endParaRPr lang="ru-RU" sz="12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657915"/>
                  </a:ext>
                </a:extLst>
              </a:tr>
              <a:tr h="2434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Бланки психологических заключений и (или) характеристик на обучающихся для ПМПК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Закрытый документ*</a:t>
                      </a:r>
                      <a:endParaRPr lang="ru-RU" sz="12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11529"/>
                  </a:ext>
                </a:extLst>
              </a:tr>
              <a:tr h="3246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Формы карты психологического развития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Совокупность сведений о возрастном развитии ребенка, представленных в онтогенетическом аспекте. Закрытый документ</a:t>
                      </a:r>
                      <a:endParaRPr lang="ru-RU" sz="12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383855"/>
                  </a:ext>
                </a:extLst>
              </a:tr>
              <a:tr h="3246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Бланки протоколов обследования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Форма фиксации особенностей процессуального хода взаимодействия психолога с обучающимся. Закрытый документ</a:t>
                      </a:r>
                      <a:endParaRPr lang="ru-RU" sz="12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348137"/>
                  </a:ext>
                </a:extLst>
              </a:tr>
              <a:tr h="24347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Программа/план коррекционных занятий, бесед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Документ составляется с учетом всех целевых групп обучающихся, нуждающихся в коррекционно-развивающей помощи</a:t>
                      </a:r>
                      <a:endParaRPr lang="ru-RU" sz="1200" b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361753"/>
                  </a:ext>
                </a:extLst>
              </a:tr>
              <a:tr h="8115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Журналы учета видов работ по направлениям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Диагностика;</a:t>
                      </a:r>
                    </a:p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консультирование;</a:t>
                      </a:r>
                    </a:p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развивающая и коррекционная работа (индивидуальная);</a:t>
                      </a:r>
                    </a:p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развивающая и коррекционная работа (групповая);</a:t>
                      </a:r>
                    </a:p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просветительская работа;</a:t>
                      </a:r>
                    </a:p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организационно-методическая работа;</a:t>
                      </a:r>
                    </a:p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экспертная работа</a:t>
                      </a:r>
                    </a:p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(журналы хранятся минимум 3 года)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009077"/>
                  </a:ext>
                </a:extLst>
              </a:tr>
              <a:tr h="81157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Документы для диагностики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422052"/>
                  </a:ext>
                </a:extLst>
              </a:tr>
              <a:tr h="7304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Диагностический инструментарий</a:t>
                      </a:r>
                    </a:p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(альбомы диагностических методик, профориентационная диагностика, диагностика суицида в детской среде, психологическое обследование детей группы риска, психологическое обследование детей-сирот и детей, оставшихся без попечения родителей, диагностика родителей, педагогов)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 соответствии с открытым реестром психодиагностических методик, вызывающих доверие профессионального сообщества</a:t>
                      </a:r>
                      <a:endParaRPr lang="ru-RU" sz="12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0434" marR="3043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6630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D2D854F-FF96-C67F-2605-FE817D13B1AC}"/>
              </a:ext>
            </a:extLst>
          </p:cNvPr>
          <p:cNvSpPr txBox="1"/>
          <p:nvPr/>
        </p:nvSpPr>
        <p:spPr>
          <a:xfrm>
            <a:off x="123824" y="1701225"/>
            <a:ext cx="220027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Чек-лист документов,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необходимых педагогу-психологу в 2025-2026 учебном году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40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Рисунок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r="77444"/>
          <a:stretch/>
        </p:blipFill>
        <p:spPr>
          <a:xfrm>
            <a:off x="349200" y="72000"/>
            <a:ext cx="946080" cy="78840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49FB9B9-92AD-9256-CB47-FC36DDF02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773042"/>
              </p:ext>
            </p:extLst>
          </p:nvPr>
        </p:nvGraphicFramePr>
        <p:xfrm>
          <a:off x="2133599" y="72000"/>
          <a:ext cx="9496426" cy="67906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48213">
                  <a:extLst>
                    <a:ext uri="{9D8B030D-6E8A-4147-A177-3AD203B41FA5}">
                      <a16:colId xmlns:a16="http://schemas.microsoft.com/office/drawing/2014/main" val="2622225038"/>
                    </a:ext>
                  </a:extLst>
                </a:gridCol>
                <a:gridCol w="4748213">
                  <a:extLst>
                    <a:ext uri="{9D8B030D-6E8A-4147-A177-3AD203B41FA5}">
                      <a16:colId xmlns:a16="http://schemas.microsoft.com/office/drawing/2014/main" val="258787527"/>
                    </a:ext>
                  </a:extLst>
                </a:gridCol>
              </a:tblGrid>
              <a:tr h="107078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1" dirty="0">
                          <a:effectLst/>
                        </a:rPr>
                        <a:t>Документы для коррекционно-развивающей работы</a:t>
                      </a:r>
                      <a:endParaRPr lang="ru-RU" sz="12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616" marR="276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268810"/>
                  </a:ext>
                </a:extLst>
              </a:tr>
              <a:tr h="51741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</a:rPr>
                        <a:t>Программы коррекционно- развивающих занятий</a:t>
                      </a:r>
                    </a:p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</a:rPr>
                        <a:t>и учебных курсов (коллективные и индивидуальные)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616" marR="2761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Программы составляются исходя из данных по результатам стартовой психодиагностики, выявленных проблем адаптации обучающихся, запросов участников образовательных отношений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616" marR="27616" marT="0" marB="0"/>
                </a:tc>
                <a:extLst>
                  <a:ext uri="{0D108BD9-81ED-4DB2-BD59-A6C34878D82A}">
                    <a16:rowId xmlns:a16="http://schemas.microsoft.com/office/drawing/2014/main" val="1749402254"/>
                  </a:ext>
                </a:extLst>
              </a:tr>
              <a:tr h="517418">
                <a:tc rowSpan="11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</a:rPr>
                        <a:t>Тематические планы коррекционно-развивающих занятий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616" marR="27616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2.1. Тематический план по психолого-педагогическому сопровождению обучающихся группы риска, испытывающих трудности в освоении образовательной программы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616" marR="27616" marT="0" marB="0"/>
                </a:tc>
                <a:extLst>
                  <a:ext uri="{0D108BD9-81ED-4DB2-BD59-A6C34878D82A}">
                    <a16:rowId xmlns:a16="http://schemas.microsoft.com/office/drawing/2014/main" val="3350028617"/>
                  </a:ext>
                </a:extLst>
              </a:tr>
              <a:tr h="413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2.2. Тематический план психолого-педагогического сопровождения подготовки выпускников 4-х классов к ВПР, 9-х и 11-х классов к ИГА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616" marR="27616" marT="0" marB="0"/>
                </a:tc>
                <a:extLst>
                  <a:ext uri="{0D108BD9-81ED-4DB2-BD59-A6C34878D82A}">
                    <a16:rowId xmlns:a16="http://schemas.microsoft.com/office/drawing/2014/main" val="4127779867"/>
                  </a:ext>
                </a:extLst>
              </a:tr>
              <a:tr h="620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2.3. Тематический план психолого-педагогического сопровождения обучающихся, имеющих высокий уровень развития способностей, психологическая помощь при подготовке к участию в олимпиадах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616" marR="27616" marT="0" marB="0"/>
                </a:tc>
                <a:extLst>
                  <a:ext uri="{0D108BD9-81ED-4DB2-BD59-A6C34878D82A}">
                    <a16:rowId xmlns:a16="http://schemas.microsoft.com/office/drawing/2014/main" val="2213028672"/>
                  </a:ext>
                </a:extLst>
              </a:tr>
              <a:tr h="517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2.4. Тематический план психолого-педагогического сопровождения обучающихся с ОВЗ, находящихся</a:t>
                      </a:r>
                    </a:p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на индивидуальном (в том числе домашнем) обучении, осваивающих АООП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616" marR="27616" marT="0" marB="0"/>
                </a:tc>
                <a:extLst>
                  <a:ext uri="{0D108BD9-81ED-4DB2-BD59-A6C34878D82A}">
                    <a16:rowId xmlns:a16="http://schemas.microsoft.com/office/drawing/2014/main" val="1696158247"/>
                  </a:ext>
                </a:extLst>
              </a:tr>
              <a:tr h="413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2.5. Тематический план психолого-педагогического сопровождения обучающихся и их семей, оказавшихся в сложной жизненной ситуации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616" marR="27616" marT="0" marB="0"/>
                </a:tc>
                <a:extLst>
                  <a:ext uri="{0D108BD9-81ED-4DB2-BD59-A6C34878D82A}">
                    <a16:rowId xmlns:a16="http://schemas.microsoft.com/office/drawing/2014/main" val="2159620395"/>
                  </a:ext>
                </a:extLst>
              </a:tr>
              <a:tr h="413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2.6. Тематический план психолого-педагогического сопровождения профориентационной работы с обучающимися выпускных 9–11-х классов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616" marR="27616" marT="0" marB="0"/>
                </a:tc>
                <a:extLst>
                  <a:ext uri="{0D108BD9-81ED-4DB2-BD59-A6C34878D82A}">
                    <a16:rowId xmlns:a16="http://schemas.microsoft.com/office/drawing/2014/main" val="2898304617"/>
                  </a:ext>
                </a:extLst>
              </a:tr>
              <a:tr h="517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2.7. Тематический план психолого-педагогической помощи обучающимся, испытывающих трудности межличностных отношений, ставших объектами агрессии, буллинга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616" marR="27616" marT="0" marB="0"/>
                </a:tc>
                <a:extLst>
                  <a:ext uri="{0D108BD9-81ED-4DB2-BD59-A6C34878D82A}">
                    <a16:rowId xmlns:a16="http://schemas.microsoft.com/office/drawing/2014/main" val="10888277"/>
                  </a:ext>
                </a:extLst>
              </a:tr>
              <a:tr h="413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2.8. Тематический план психолого-педагогической помощи несовершеннолетним детям, вовлеченным в уголовные нарушения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616" marR="27616" marT="0" marB="0"/>
                </a:tc>
                <a:extLst>
                  <a:ext uri="{0D108BD9-81ED-4DB2-BD59-A6C34878D82A}">
                    <a16:rowId xmlns:a16="http://schemas.microsoft.com/office/drawing/2014/main" val="967576956"/>
                  </a:ext>
                </a:extLst>
              </a:tr>
              <a:tr h="517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2.9. Тематический план психолого-педагогической помощи детям с девиантным поведением: усилен акцент на раннее выявление агрессии, суицидальных наклонностей, кибербуллинга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616" marR="27616" marT="0" marB="0"/>
                </a:tc>
                <a:extLst>
                  <a:ext uri="{0D108BD9-81ED-4DB2-BD59-A6C34878D82A}">
                    <a16:rowId xmlns:a16="http://schemas.microsoft.com/office/drawing/2014/main" val="1402227172"/>
                  </a:ext>
                </a:extLst>
              </a:tr>
              <a:tr h="413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>
                          <a:effectLst/>
                        </a:rPr>
                        <a:t>2.10 Тематические планы мероприятия по профилактике психолого-педагогических проблем развития целевых групп обучающихся по ФОП</a:t>
                      </a:r>
                      <a:endParaRPr lang="ru-RU" sz="12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616" marR="27616" marT="0" marB="0"/>
                </a:tc>
                <a:extLst>
                  <a:ext uri="{0D108BD9-81ED-4DB2-BD59-A6C34878D82A}">
                    <a16:rowId xmlns:a16="http://schemas.microsoft.com/office/drawing/2014/main" val="3144216247"/>
                  </a:ext>
                </a:extLst>
              </a:tr>
              <a:tr h="2069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</a:rPr>
                        <a:t>2.11 Тематические планы мероприятий по итогам СПТ</a:t>
                      </a:r>
                      <a:endParaRPr lang="ru-RU" sz="12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7616" marR="27616" marT="0" marB="0"/>
                </a:tc>
                <a:extLst>
                  <a:ext uri="{0D108BD9-81ED-4DB2-BD59-A6C34878D82A}">
                    <a16:rowId xmlns:a16="http://schemas.microsoft.com/office/drawing/2014/main" val="385633853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87E3C33-A49C-8CD2-2157-0AF11963F366}"/>
              </a:ext>
            </a:extLst>
          </p:cNvPr>
          <p:cNvSpPr txBox="1"/>
          <p:nvPr/>
        </p:nvSpPr>
        <p:spPr>
          <a:xfrm>
            <a:off x="123825" y="1701225"/>
            <a:ext cx="210502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Чек-лист документов,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необходимых педагогу-психологу в 2025-2026 учебном году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44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Рисунок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r="77444"/>
          <a:stretch/>
        </p:blipFill>
        <p:spPr>
          <a:xfrm>
            <a:off x="349200" y="72000"/>
            <a:ext cx="946080" cy="788400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89B35B-0D35-DF05-AC05-685EDA5BA1A6}"/>
              </a:ext>
            </a:extLst>
          </p:cNvPr>
          <p:cNvSpPr txBox="1"/>
          <p:nvPr/>
        </p:nvSpPr>
        <p:spPr>
          <a:xfrm>
            <a:off x="423862" y="548700"/>
            <a:ext cx="220027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Чек-лист документов,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 необходимых педагогу-психологу в 2025-2026 учебном году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ru-RU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9824372-2690-F58E-6A25-5B8D3BE07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21777"/>
              </p:ext>
            </p:extLst>
          </p:nvPr>
        </p:nvGraphicFramePr>
        <p:xfrm>
          <a:off x="3057207" y="617695"/>
          <a:ext cx="7610793" cy="12396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04999">
                  <a:extLst>
                    <a:ext uri="{9D8B030D-6E8A-4147-A177-3AD203B41FA5}">
                      <a16:colId xmlns:a16="http://schemas.microsoft.com/office/drawing/2014/main" val="3624970600"/>
                    </a:ext>
                  </a:extLst>
                </a:gridCol>
                <a:gridCol w="3805794">
                  <a:extLst>
                    <a:ext uri="{9D8B030D-6E8A-4147-A177-3AD203B41FA5}">
                      <a16:colId xmlns:a16="http://schemas.microsoft.com/office/drawing/2014/main" val="1159138440"/>
                    </a:ext>
                  </a:extLst>
                </a:gridCol>
              </a:tblGrid>
              <a:tr h="309920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b="1" dirty="0">
                          <a:effectLst/>
                        </a:rPr>
                        <a:t>Документы для профилактической работы</a:t>
                      </a:r>
                      <a:endParaRPr lang="ru-RU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09402"/>
                  </a:ext>
                </a:extLst>
              </a:tr>
              <a:tr h="9297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</a:rPr>
                        <a:t>Памятки, материалы для стенда, буклеты, другие информационные материалы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200" dirty="0">
                          <a:effectLst/>
                        </a:rPr>
                        <a:t>Разработаны на основе анализа потребностей всех целевых групп участников образовательных отношений</a:t>
                      </a:r>
                      <a:endParaRPr lang="ru-RU" sz="11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99157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F421D0-7AEF-6B34-383F-710B8FD9B08A}"/>
              </a:ext>
            </a:extLst>
          </p:cNvPr>
          <p:cNvSpPr txBox="1"/>
          <p:nvPr/>
        </p:nvSpPr>
        <p:spPr>
          <a:xfrm>
            <a:off x="2032278" y="4400461"/>
            <a:ext cx="7684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осенней Недели психологии (с 17 по 21 ноября 2025 года);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Всероссийский конкурс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Школа#безОбид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(ноябрь 2025 года);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старт психологического марафона, приуроченного ко Всероссийскому дню психолога (22 ноября 2025 года).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73515719-F0C4-9801-2A34-99E21F5EC5AC}"/>
              </a:ext>
            </a:extLst>
          </p:cNvPr>
          <p:cNvSpPr txBox="1"/>
          <p:nvPr/>
        </p:nvSpPr>
        <p:spPr>
          <a:xfrm>
            <a:off x="2194318" y="2937520"/>
            <a:ext cx="7016241" cy="982960"/>
          </a:xfrm>
          <a:prstGeom prst="rect">
            <a:avLst/>
          </a:prstGeom>
          <a:solidFill>
            <a:srgbClr val="4966AC"/>
          </a:solidFill>
        </p:spPr>
        <p:txBody>
          <a:bodyPr vert="horz" wrap="square" lIns="0" tIns="59054" rIns="0" bIns="0" rtlCol="0">
            <a:spAutoFit/>
          </a:bodyPr>
          <a:lstStyle/>
          <a:p>
            <a:pPr marL="121285" algn="ctr">
              <a:lnSpc>
                <a:spcPct val="100000"/>
              </a:lnSpc>
              <a:spcBef>
                <a:spcPts val="464"/>
              </a:spcBef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события календаря федеральных мероприятий, организуемые педагогами-психологами на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полугодие 2025-2026 учебного года</a:t>
            </a:r>
            <a:endParaRPr sz="20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59714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72000" y="144000"/>
            <a:ext cx="12016080" cy="184168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1" name="Рисунок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r="77444"/>
          <a:stretch/>
        </p:blipFill>
        <p:spPr>
          <a:xfrm>
            <a:off x="349200" y="0"/>
            <a:ext cx="946080" cy="788400"/>
          </a:xfrm>
          <a:prstGeom prst="rect">
            <a:avLst/>
          </a:prstGeom>
          <a:ln>
            <a:noFill/>
          </a:ln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680722816"/>
              </p:ext>
            </p:extLst>
          </p:nvPr>
        </p:nvGraphicFramePr>
        <p:xfrm>
          <a:off x="809469" y="890405"/>
          <a:ext cx="10972800" cy="49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416D8FB-B4CC-7C99-1E60-073DDC7D9BF5}"/>
              </a:ext>
            </a:extLst>
          </p:cNvPr>
          <p:cNvSpPr txBox="1"/>
          <p:nvPr/>
        </p:nvSpPr>
        <p:spPr>
          <a:xfrm>
            <a:off x="5466303" y="472168"/>
            <a:ext cx="6376496" cy="625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 педагога-психолога устанавливается из расчета одна должность на каждые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 обучающихся.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количестве обучающихся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300 человек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используется сетевая форма организации психолого-педагогической помощи, которая обеспечивается центром психолого-педагогической, медицинской и социальной помощи.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численности обучающихся с ОВЗ при наличии заключения психолого-медико-педагогической комиссии)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человек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- 1. При численности обучающихся с расстройствами аутистического спектра (при наличии заключения психолого-медико-педагогической комиссии)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5-8 человек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1.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Должность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социального педагога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устанавливается при следующей численности обучающихся: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менее 200 чел. - 0,25;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 200 до 349 чел. - 0,5;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- 350 и более чел. - 1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D6836C65-AD25-A16C-1D18-CEAFE9875B5C}"/>
              </a:ext>
            </a:extLst>
          </p:cNvPr>
          <p:cNvSpPr txBox="1"/>
          <p:nvPr/>
        </p:nvSpPr>
        <p:spPr>
          <a:xfrm>
            <a:off x="349200" y="1520940"/>
            <a:ext cx="3486150" cy="1906290"/>
          </a:xfrm>
          <a:prstGeom prst="rect">
            <a:avLst/>
          </a:prstGeom>
          <a:solidFill>
            <a:srgbClr val="4966AC"/>
          </a:solidFill>
        </p:spPr>
        <p:txBody>
          <a:bodyPr vert="horz" wrap="square" lIns="0" tIns="59054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464"/>
              </a:spcBef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Министерства просвещения Российской Федерации от 23 июня 2025 г. N ОК-1835/08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"О примерных штатных нормативах"</a:t>
            </a:r>
            <a:endParaRPr sz="20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7B5EE628-329A-529E-99AA-E8DF4CBFA54B}"/>
              </a:ext>
            </a:extLst>
          </p:cNvPr>
          <p:cNvSpPr/>
          <p:nvPr/>
        </p:nvSpPr>
        <p:spPr>
          <a:xfrm>
            <a:off x="4310743" y="227131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48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17E0B-5AC1-9A2E-76AC-ED6865120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>
            <a:extLst>
              <a:ext uri="{FF2B5EF4-FFF2-40B4-BE49-F238E27FC236}">
                <a16:creationId xmlns:a16="http://schemas.microsoft.com/office/drawing/2014/main" id="{A518E34F-AE4E-7058-9FBE-3AFC7C4F10EC}"/>
              </a:ext>
            </a:extLst>
          </p:cNvPr>
          <p:cNvSpPr/>
          <p:nvPr/>
        </p:nvSpPr>
        <p:spPr>
          <a:xfrm>
            <a:off x="72000" y="144000"/>
            <a:ext cx="12016080" cy="184168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1" name="Рисунок 4">
            <a:extLst>
              <a:ext uri="{FF2B5EF4-FFF2-40B4-BE49-F238E27FC236}">
                <a16:creationId xmlns:a16="http://schemas.microsoft.com/office/drawing/2014/main" id="{AFF19542-C356-EB65-48D2-338E54059CC5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r="77444"/>
          <a:stretch/>
        </p:blipFill>
        <p:spPr>
          <a:xfrm>
            <a:off x="349200" y="0"/>
            <a:ext cx="946080" cy="788400"/>
          </a:xfrm>
          <a:prstGeom prst="rect">
            <a:avLst/>
          </a:prstGeom>
          <a:ln>
            <a:noFill/>
          </a:ln>
        </p:spPr>
      </p:pic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A4C483AC-2FD5-0A2C-1312-26F47B8A5315}"/>
              </a:ext>
            </a:extLst>
          </p:cNvPr>
          <p:cNvGraphicFramePr/>
          <p:nvPr/>
        </p:nvGraphicFramePr>
        <p:xfrm>
          <a:off x="809469" y="890405"/>
          <a:ext cx="10972800" cy="49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bject 12">
            <a:extLst>
              <a:ext uri="{FF2B5EF4-FFF2-40B4-BE49-F238E27FC236}">
                <a16:creationId xmlns:a16="http://schemas.microsoft.com/office/drawing/2014/main" id="{5976EDA8-3B87-3F52-4B15-4F5CE169B441}"/>
              </a:ext>
            </a:extLst>
          </p:cNvPr>
          <p:cNvSpPr txBox="1"/>
          <p:nvPr/>
        </p:nvSpPr>
        <p:spPr>
          <a:xfrm>
            <a:off x="239250" y="890405"/>
            <a:ext cx="4674393" cy="1998623"/>
          </a:xfrm>
          <a:prstGeom prst="rect">
            <a:avLst/>
          </a:prstGeom>
          <a:solidFill>
            <a:srgbClr val="4966AC"/>
          </a:solidFill>
        </p:spPr>
        <p:txBody>
          <a:bodyPr vert="horz" wrap="square" lIns="0" tIns="59054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464"/>
              </a:spcBef>
            </a:pPr>
            <a:r>
              <a:rPr lang="ru-RU" dirty="0">
                <a:solidFill>
                  <a:schemeClr val="bg1"/>
                </a:solidFill>
              </a:rPr>
              <a:t>Приказ Министерства просвещения Российской Федерации от 04.04.2025 № 268 «Об утверждении Особенностей режима рабочего времени и времени отдыха педагогических и иных работников организаций, осуществляющих образовательную деятельность..» </a:t>
            </a:r>
            <a:endParaRPr sz="20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6A5943FB-FB45-2CF0-B19A-9B56565F8F6B}"/>
              </a:ext>
            </a:extLst>
          </p:cNvPr>
          <p:cNvSpPr txBox="1"/>
          <p:nvPr/>
        </p:nvSpPr>
        <p:spPr>
          <a:xfrm>
            <a:off x="349200" y="3447069"/>
            <a:ext cx="4674393" cy="2552621"/>
          </a:xfrm>
          <a:prstGeom prst="rect">
            <a:avLst/>
          </a:prstGeom>
          <a:solidFill>
            <a:srgbClr val="4966AC"/>
          </a:solidFill>
        </p:spPr>
        <p:txBody>
          <a:bodyPr vert="horz" wrap="square" lIns="0" tIns="59054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464"/>
              </a:spcBef>
            </a:pPr>
            <a:r>
              <a:rPr lang="ru-RU" dirty="0">
                <a:solidFill>
                  <a:schemeClr val="bg1"/>
                </a:solidFill>
              </a:rPr>
              <a:t>Приказ Министерства просвещения Российской Федерации от 4 апреля 2025 года № 269 «</a:t>
            </a:r>
            <a:r>
              <a:rPr lang="ru-RU" u="sng" dirty="0">
                <a:solidFill>
                  <a:schemeClr val="bg1"/>
                </a:solidFill>
              </a:rPr>
              <a:t>О </a:t>
            </a:r>
            <a:r>
              <a:rPr lang="ru-RU" u="sng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продолжительности рабочего времени (нормах часов педагогической работы за ставку заработной платы) педагогических работников организаций, осуществляющих образовательную деятельность ..</a:t>
            </a:r>
            <a:r>
              <a:rPr lang="ru-RU" u="sng" dirty="0">
                <a:solidFill>
                  <a:schemeClr val="bg1"/>
                </a:solidFill>
              </a:rPr>
              <a:t>»</a:t>
            </a:r>
            <a:endParaRPr sz="2000" u="sng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74321-3BF9-D924-2FDF-AB6C1341D428}"/>
              </a:ext>
            </a:extLst>
          </p:cNvPr>
          <p:cNvSpPr txBox="1"/>
          <p:nvPr/>
        </p:nvSpPr>
        <p:spPr>
          <a:xfrm>
            <a:off x="5483862" y="204718"/>
            <a:ext cx="6094324" cy="6509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рабочего времени педагога-психолога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часов в неделю.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Режим рабочего времени педагогов-психологов в пределах 36-часовой рабочей недели регулируется правилами внутреннего трудового распорядка организации с учетом: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выполнения индивидуальной и групповой консультативной работы с участниками образовательного процесса в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пределах не менее половины недельной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продолжительности их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рабочего времени;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подготовки к индивидуальной и групповой консультативной работе с участниками образовательного процесса, обработки, анализа и обобщения полученных результатов консультативной работы, заполнения отчетной документации. Выполнение указанной работы педагогом-психологом может осуществляться как непосредственно в организации, так и за ее пределами в порядке, установленном правилами внутреннего трудового распорядка.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2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1507" y="52179"/>
            <a:ext cx="10972440" cy="8003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dirty="0">
                <a:solidFill>
                  <a:srgbClr val="174179"/>
                </a:solidFill>
              </a:rPr>
              <a:t>О</a:t>
            </a:r>
            <a:r>
              <a:rPr spc="-130" dirty="0">
                <a:solidFill>
                  <a:srgbClr val="174179"/>
                </a:solidFill>
              </a:rPr>
              <a:t> </a:t>
            </a:r>
            <a:r>
              <a:rPr dirty="0">
                <a:solidFill>
                  <a:srgbClr val="174179"/>
                </a:solidFill>
              </a:rPr>
              <a:t>ВНЕСЕНИИ</a:t>
            </a:r>
            <a:r>
              <a:rPr spc="-85" dirty="0">
                <a:solidFill>
                  <a:srgbClr val="174179"/>
                </a:solidFill>
              </a:rPr>
              <a:t> </a:t>
            </a:r>
            <a:r>
              <a:rPr dirty="0">
                <a:solidFill>
                  <a:srgbClr val="174179"/>
                </a:solidFill>
              </a:rPr>
              <a:t>ИЗМЕНЕНИЙ</a:t>
            </a:r>
            <a:r>
              <a:rPr spc="-80" dirty="0">
                <a:solidFill>
                  <a:srgbClr val="174179"/>
                </a:solidFill>
              </a:rPr>
              <a:t> </a:t>
            </a:r>
            <a:r>
              <a:rPr dirty="0">
                <a:solidFill>
                  <a:srgbClr val="174179"/>
                </a:solidFill>
              </a:rPr>
              <a:t>В</a:t>
            </a:r>
            <a:r>
              <a:rPr spc="-120" dirty="0">
                <a:solidFill>
                  <a:srgbClr val="174179"/>
                </a:solidFill>
              </a:rPr>
              <a:t> </a:t>
            </a:r>
            <a:r>
              <a:rPr spc="-30" dirty="0">
                <a:solidFill>
                  <a:srgbClr val="174179"/>
                </a:solidFill>
              </a:rPr>
              <a:t>ФЕДЕРАЛЬНЫЙ</a:t>
            </a:r>
            <a:r>
              <a:rPr spc="-85" dirty="0">
                <a:solidFill>
                  <a:srgbClr val="174179"/>
                </a:solidFill>
              </a:rPr>
              <a:t> </a:t>
            </a:r>
            <a:r>
              <a:rPr spc="-10" dirty="0">
                <a:solidFill>
                  <a:srgbClr val="174179"/>
                </a:solidFill>
              </a:rPr>
              <a:t>ЗАКОН</a:t>
            </a:r>
            <a:endParaRPr dirty="0"/>
          </a:p>
          <a:p>
            <a:pPr marL="78105">
              <a:lnSpc>
                <a:spcPts val="3195"/>
              </a:lnSpc>
            </a:pPr>
            <a:r>
              <a:rPr dirty="0">
                <a:solidFill>
                  <a:srgbClr val="174179"/>
                </a:solidFill>
              </a:rPr>
              <a:t>«ОБ</a:t>
            </a:r>
            <a:r>
              <a:rPr spc="-105" dirty="0">
                <a:solidFill>
                  <a:srgbClr val="174179"/>
                </a:solidFill>
              </a:rPr>
              <a:t> </a:t>
            </a:r>
            <a:r>
              <a:rPr spc="-40" dirty="0">
                <a:solidFill>
                  <a:srgbClr val="174179"/>
                </a:solidFill>
              </a:rPr>
              <a:t>ОБРАЗОВАНИИ</a:t>
            </a:r>
            <a:r>
              <a:rPr spc="-70" dirty="0">
                <a:solidFill>
                  <a:srgbClr val="174179"/>
                </a:solidFill>
              </a:rPr>
              <a:t> </a:t>
            </a:r>
            <a:r>
              <a:rPr dirty="0">
                <a:solidFill>
                  <a:srgbClr val="174179"/>
                </a:solidFill>
              </a:rPr>
              <a:t>В</a:t>
            </a:r>
            <a:r>
              <a:rPr spc="-110" dirty="0">
                <a:solidFill>
                  <a:srgbClr val="174179"/>
                </a:solidFill>
              </a:rPr>
              <a:t> </a:t>
            </a:r>
            <a:r>
              <a:rPr spc="-10" dirty="0">
                <a:solidFill>
                  <a:srgbClr val="174179"/>
                </a:solidFill>
              </a:rPr>
              <a:t>РОССИЙСКОЙ</a:t>
            </a:r>
            <a:r>
              <a:rPr spc="-70" dirty="0">
                <a:solidFill>
                  <a:srgbClr val="174179"/>
                </a:solidFill>
              </a:rPr>
              <a:t> </a:t>
            </a:r>
            <a:r>
              <a:rPr spc="-10" dirty="0">
                <a:solidFill>
                  <a:srgbClr val="174179"/>
                </a:solidFill>
              </a:rPr>
              <a:t>ФЕДЕРАЦИИ»*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236332" y="1324968"/>
            <a:ext cx="4956175" cy="5516880"/>
          </a:xfrm>
          <a:custGeom>
            <a:avLst/>
            <a:gdLst/>
            <a:ahLst/>
            <a:cxnLst/>
            <a:rect l="l" t="t" r="r" b="b"/>
            <a:pathLst>
              <a:path w="4956175" h="5516880">
                <a:moveTo>
                  <a:pt x="4955667" y="0"/>
                </a:moveTo>
                <a:lnTo>
                  <a:pt x="0" y="0"/>
                </a:lnTo>
                <a:lnTo>
                  <a:pt x="0" y="5516499"/>
                </a:lnTo>
                <a:lnTo>
                  <a:pt x="4955667" y="5516499"/>
                </a:lnTo>
                <a:lnTo>
                  <a:pt x="4955667" y="0"/>
                </a:lnTo>
                <a:close/>
              </a:path>
            </a:pathLst>
          </a:custGeom>
          <a:solidFill>
            <a:schemeClr val="accent1">
              <a:lumMod val="75000"/>
              <a:alpha val="96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00568" y="2190953"/>
            <a:ext cx="4350385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2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Типовой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порядок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 </a:t>
            </a:r>
            <a:r>
              <a:rPr sz="20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оказанию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психолого-</a:t>
            </a:r>
            <a:r>
              <a:rPr sz="20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педагогической, </a:t>
            </a:r>
            <a:r>
              <a:rPr sz="20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медицинской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социальной</a:t>
            </a:r>
            <a:r>
              <a:rPr sz="20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помощи,</a:t>
            </a:r>
            <a:r>
              <a:rPr sz="20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том </a:t>
            </a: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числе</a:t>
            </a:r>
            <a:r>
              <a:rPr sz="20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типовой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порядок</a:t>
            </a:r>
            <a:r>
              <a:rPr sz="20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деятельности</a:t>
            </a:r>
            <a:endParaRPr sz="2000" dirty="0">
              <a:latin typeface="Microsoft Sans Serif"/>
              <a:cs typeface="Microsoft Sans Serif"/>
            </a:endParaRPr>
          </a:p>
          <a:p>
            <a:pPr marL="365760" marR="357505" indent="-635" algn="ctr">
              <a:lnSpc>
                <a:spcPct val="100000"/>
              </a:lnSpc>
            </a:pPr>
            <a:r>
              <a:rPr sz="20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центров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психолого-</a:t>
            </a:r>
            <a:r>
              <a:rPr sz="20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педагогической, </a:t>
            </a:r>
            <a:r>
              <a:rPr sz="20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медицинской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социальной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4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помощи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* </a:t>
            </a:r>
            <a:r>
              <a:rPr sz="2000" b="1" spc="-229" dirty="0">
                <a:solidFill>
                  <a:schemeClr val="bg1"/>
                </a:solidFill>
                <a:latin typeface="Microsoft Sans Serif"/>
                <a:cs typeface="Microsoft Sans Serif"/>
              </a:rPr>
              <a:t>(Приказ</a:t>
            </a:r>
            <a:r>
              <a:rPr sz="2000" b="1" spc="-8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25" dirty="0">
                <a:solidFill>
                  <a:schemeClr val="bg1"/>
                </a:solidFill>
                <a:latin typeface="Microsoft Sans Serif"/>
                <a:cs typeface="Microsoft Sans Serif"/>
              </a:rPr>
              <a:t>№778</a:t>
            </a:r>
            <a:r>
              <a:rPr sz="2000" b="1" spc="-5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95" dirty="0">
                <a:solidFill>
                  <a:schemeClr val="bg1"/>
                </a:solidFill>
                <a:latin typeface="Microsoft Sans Serif"/>
                <a:cs typeface="Microsoft Sans Serif"/>
              </a:rPr>
              <a:t>от</a:t>
            </a:r>
            <a:r>
              <a:rPr sz="2000" b="1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00" dirty="0">
                <a:solidFill>
                  <a:schemeClr val="bg1"/>
                </a:solidFill>
                <a:latin typeface="Microsoft Sans Serif"/>
                <a:cs typeface="Microsoft Sans Serif"/>
              </a:rPr>
              <a:t>06.11.2024</a:t>
            </a:r>
            <a:r>
              <a:rPr sz="2000" b="1" spc="-5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35" dirty="0">
                <a:solidFill>
                  <a:schemeClr val="bg1"/>
                </a:solidFill>
                <a:latin typeface="Microsoft Sans Serif"/>
                <a:cs typeface="Microsoft Sans Serif"/>
              </a:rPr>
              <a:t>ППМС)</a:t>
            </a:r>
            <a:endParaRPr sz="2000" b="1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80984" y="4934839"/>
            <a:ext cx="3789679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Обновленное</a:t>
            </a:r>
            <a:r>
              <a:rPr sz="200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Положение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психолого-</a:t>
            </a:r>
            <a:endParaRPr sz="2000" dirty="0">
              <a:latin typeface="Microsoft Sans Serif"/>
              <a:cs typeface="Microsoft Sans Serif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0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медико-</a:t>
            </a:r>
            <a:r>
              <a:rPr sz="20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педагогической</a:t>
            </a:r>
            <a:r>
              <a:rPr sz="20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комиссии*</a:t>
            </a:r>
            <a:endParaRPr sz="2000" dirty="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2000" b="1" spc="-225" dirty="0">
                <a:solidFill>
                  <a:schemeClr val="bg1"/>
                </a:solidFill>
                <a:latin typeface="Microsoft Sans Serif"/>
                <a:cs typeface="Microsoft Sans Serif"/>
              </a:rPr>
              <a:t>(Приказ</a:t>
            </a:r>
            <a:r>
              <a:rPr sz="2000" b="1" spc="-8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25" dirty="0">
                <a:solidFill>
                  <a:schemeClr val="bg1"/>
                </a:solidFill>
                <a:latin typeface="Microsoft Sans Serif"/>
                <a:cs typeface="Microsoft Sans Serif"/>
              </a:rPr>
              <a:t>№763</a:t>
            </a:r>
            <a:r>
              <a:rPr sz="2000" b="1" spc="-5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95" dirty="0">
                <a:solidFill>
                  <a:schemeClr val="bg1"/>
                </a:solidFill>
                <a:latin typeface="Microsoft Sans Serif"/>
                <a:cs typeface="Microsoft Sans Serif"/>
              </a:rPr>
              <a:t>от</a:t>
            </a:r>
            <a:r>
              <a:rPr sz="2000" b="1" spc="-5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00" dirty="0">
                <a:solidFill>
                  <a:schemeClr val="bg1"/>
                </a:solidFill>
                <a:latin typeface="Microsoft Sans Serif"/>
                <a:cs typeface="Microsoft Sans Serif"/>
              </a:rPr>
              <a:t>01.11.2024</a:t>
            </a:r>
            <a:r>
              <a:rPr sz="2000" b="1" spc="-60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85" dirty="0">
                <a:solidFill>
                  <a:schemeClr val="bg1"/>
                </a:solidFill>
                <a:latin typeface="Microsoft Sans Serif"/>
                <a:cs typeface="Microsoft Sans Serif"/>
              </a:rPr>
              <a:t>ПМПК)</a:t>
            </a:r>
            <a:endParaRPr sz="2000" b="1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976" y="937641"/>
            <a:ext cx="7477125" cy="1189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6151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solidFill>
                  <a:srgbClr val="174179"/>
                </a:solidFill>
                <a:latin typeface="Arial"/>
                <a:cs typeface="Arial"/>
              </a:rPr>
              <a:t>от</a:t>
            </a:r>
            <a:r>
              <a:rPr sz="1600" i="1" spc="-10" dirty="0">
                <a:solidFill>
                  <a:srgbClr val="174179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174179"/>
                </a:solidFill>
                <a:latin typeface="Arial"/>
                <a:cs typeface="Arial"/>
              </a:rPr>
              <a:t>8</a:t>
            </a:r>
            <a:r>
              <a:rPr sz="1600" i="1" spc="-25" dirty="0">
                <a:solidFill>
                  <a:srgbClr val="174179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174179"/>
                </a:solidFill>
                <a:latin typeface="Arial"/>
                <a:cs typeface="Arial"/>
              </a:rPr>
              <a:t>августа</a:t>
            </a:r>
            <a:r>
              <a:rPr sz="1600" i="1" spc="-10" dirty="0">
                <a:solidFill>
                  <a:srgbClr val="174179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174179"/>
                </a:solidFill>
                <a:latin typeface="Arial"/>
                <a:cs typeface="Arial"/>
              </a:rPr>
              <a:t>2024</a:t>
            </a:r>
            <a:r>
              <a:rPr sz="1600" i="1" spc="-10" dirty="0">
                <a:solidFill>
                  <a:srgbClr val="174179"/>
                </a:solidFill>
                <a:latin typeface="Arial"/>
                <a:cs typeface="Arial"/>
              </a:rPr>
              <a:t> </a:t>
            </a:r>
            <a:r>
              <a:rPr sz="1600" i="1" dirty="0">
                <a:solidFill>
                  <a:srgbClr val="174179"/>
                </a:solidFill>
                <a:latin typeface="Arial"/>
                <a:cs typeface="Arial"/>
              </a:rPr>
              <a:t>г.</a:t>
            </a:r>
            <a:r>
              <a:rPr sz="1600" i="1" spc="-20" dirty="0">
                <a:solidFill>
                  <a:srgbClr val="174179"/>
                </a:solidFill>
                <a:latin typeface="Arial"/>
                <a:cs typeface="Arial"/>
              </a:rPr>
              <a:t> №315-</a:t>
            </a:r>
            <a:r>
              <a:rPr sz="1600" i="1" spc="-25" dirty="0">
                <a:solidFill>
                  <a:srgbClr val="174179"/>
                </a:solidFill>
                <a:latin typeface="Arial"/>
                <a:cs typeface="Arial"/>
              </a:rPr>
              <a:t>ФЗ</a:t>
            </a:r>
            <a:endParaRPr sz="1600" dirty="0">
              <a:latin typeface="Arial"/>
              <a:cs typeface="Arial"/>
            </a:endParaRPr>
          </a:p>
          <a:p>
            <a:pPr marL="354330" marR="758190" indent="-342265" algn="just">
              <a:lnSpc>
                <a:spcPct val="100000"/>
              </a:lnSpc>
              <a:spcBef>
                <a:spcPts val="1485"/>
              </a:spcBef>
              <a:buFont typeface="Wingdings"/>
              <a:buChar char=""/>
              <a:tabLst>
                <a:tab pos="355600" algn="l"/>
              </a:tabLst>
            </a:pPr>
            <a:r>
              <a:rPr sz="1600" spc="-20" dirty="0">
                <a:solidFill>
                  <a:srgbClr val="174179"/>
                </a:solidFill>
                <a:latin typeface="Microsoft Sans Serif"/>
                <a:cs typeface="Microsoft Sans Serif"/>
              </a:rPr>
              <a:t>Дополнение</a:t>
            </a:r>
            <a:r>
              <a:rPr sz="1600" spc="-4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74179"/>
                </a:solidFill>
                <a:latin typeface="Microsoft Sans Serif"/>
                <a:cs typeface="Microsoft Sans Serif"/>
              </a:rPr>
              <a:t>категории</a:t>
            </a:r>
            <a:r>
              <a:rPr sz="1600" spc="-5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обучающихся,</a:t>
            </a:r>
            <a:r>
              <a:rPr sz="1600" spc="-3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74179"/>
                </a:solidFill>
                <a:latin typeface="Microsoft Sans Serif"/>
                <a:cs typeface="Microsoft Sans Serif"/>
              </a:rPr>
              <a:t>которым</a:t>
            </a:r>
            <a:r>
              <a:rPr sz="1600" spc="-7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требуется</a:t>
            </a:r>
            <a:r>
              <a:rPr sz="1600" spc="-7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создание 	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специальных</a:t>
            </a:r>
            <a:r>
              <a:rPr sz="1600" spc="-4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условий</a:t>
            </a:r>
            <a:r>
              <a:rPr sz="1600" spc="-2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для</a:t>
            </a:r>
            <a:r>
              <a:rPr sz="1600" spc="-5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600" spc="-1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образования,</a:t>
            </a:r>
            <a:r>
              <a:rPr sz="1600" spc="-5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обучающимися 	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из</a:t>
            </a:r>
            <a:r>
              <a:rPr sz="1600" spc="-2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числа</a:t>
            </a:r>
            <a:r>
              <a:rPr sz="1600" spc="-2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«инвалидов</a:t>
            </a:r>
            <a:r>
              <a:rPr sz="1600" spc="-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74179"/>
                </a:solidFill>
                <a:latin typeface="Microsoft Sans Serif"/>
                <a:cs typeface="Microsoft Sans Serif"/>
              </a:rPr>
              <a:t>(детей-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инвалидов)»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6976" y="2373248"/>
            <a:ext cx="61836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1600" spc="-20" dirty="0">
                <a:solidFill>
                  <a:srgbClr val="174179"/>
                </a:solidFill>
                <a:latin typeface="Microsoft Sans Serif"/>
                <a:cs typeface="Microsoft Sans Serif"/>
              </a:rPr>
              <a:t>Установление</a:t>
            </a:r>
            <a:r>
              <a:rPr sz="1600" spc="3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74179"/>
                </a:solidFill>
                <a:latin typeface="Microsoft Sans Serif"/>
                <a:cs typeface="Microsoft Sans Serif"/>
              </a:rPr>
              <a:t>обязательства</a:t>
            </a:r>
            <a:r>
              <a:rPr sz="1600" spc="1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174179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1600" spc="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организаций </a:t>
            </a:r>
            <a:r>
              <a:rPr sz="1600" spc="-20" dirty="0">
                <a:solidFill>
                  <a:srgbClr val="174179"/>
                </a:solidFill>
                <a:latin typeface="Microsoft Sans Serif"/>
                <a:cs typeface="Microsoft Sans Serif"/>
              </a:rPr>
              <a:t>создавать</a:t>
            </a:r>
            <a:r>
              <a:rPr sz="1600" spc="-4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специальные</a:t>
            </a:r>
            <a:r>
              <a:rPr sz="1600" spc="-2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условия</a:t>
            </a:r>
            <a:r>
              <a:rPr sz="1600" spc="-2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для</a:t>
            </a:r>
            <a:r>
              <a:rPr sz="1600" spc="-5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600" spc="-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образования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обучающимися с</a:t>
            </a:r>
            <a:r>
              <a:rPr sz="1600" spc="-5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инвалидностью, с</a:t>
            </a:r>
            <a:r>
              <a:rPr sz="1600" spc="-5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25" dirty="0">
                <a:solidFill>
                  <a:srgbClr val="174179"/>
                </a:solidFill>
                <a:latin typeface="Microsoft Sans Serif"/>
                <a:cs typeface="Microsoft Sans Serif"/>
              </a:rPr>
              <a:t>ОВЗ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6976" y="3376117"/>
            <a:ext cx="64262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1600" spc="-20" dirty="0">
                <a:solidFill>
                  <a:srgbClr val="174179"/>
                </a:solidFill>
                <a:latin typeface="Microsoft Sans Serif"/>
                <a:cs typeface="Microsoft Sans Serif"/>
              </a:rPr>
              <a:t>Обязательность</a:t>
            </a:r>
            <a:r>
              <a:rPr sz="1600" spc="-1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создания</a:t>
            </a:r>
            <a:r>
              <a:rPr sz="1600" spc="-2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на</a:t>
            </a:r>
            <a:r>
              <a:rPr sz="1600" spc="-4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базе</a:t>
            </a:r>
            <a:r>
              <a:rPr sz="1600" spc="-5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центров</a:t>
            </a:r>
            <a:r>
              <a:rPr sz="1600" spc="-4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психолого-</a:t>
            </a:r>
            <a:endParaRPr sz="1600" dirty="0">
              <a:latin typeface="Microsoft Sans Serif"/>
              <a:cs typeface="Microsoft Sans Serif"/>
            </a:endParaRPr>
          </a:p>
          <a:p>
            <a:pPr marL="355600" marR="5080">
              <a:lnSpc>
                <a:spcPct val="100000"/>
              </a:lnSpc>
            </a:pPr>
            <a:r>
              <a:rPr sz="1600" spc="-20" dirty="0">
                <a:solidFill>
                  <a:srgbClr val="174179"/>
                </a:solidFill>
                <a:latin typeface="Microsoft Sans Serif"/>
                <a:cs typeface="Microsoft Sans Serif"/>
              </a:rPr>
              <a:t>педагогической, медицинской</a:t>
            </a:r>
            <a:r>
              <a:rPr sz="1600" spc="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и</a:t>
            </a:r>
            <a:r>
              <a:rPr sz="1600" spc="-4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социальной</a:t>
            </a:r>
            <a:r>
              <a:rPr sz="1600" spc="-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помощи</a:t>
            </a:r>
            <a:r>
              <a:rPr sz="1600" spc="-4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психолого- </a:t>
            </a:r>
            <a:r>
              <a:rPr sz="1600" spc="-40" dirty="0">
                <a:solidFill>
                  <a:srgbClr val="174179"/>
                </a:solidFill>
                <a:latin typeface="Microsoft Sans Serif"/>
                <a:cs typeface="Microsoft Sans Serif"/>
              </a:rPr>
              <a:t>медико-</a:t>
            </a:r>
            <a:r>
              <a:rPr sz="1600" spc="-20" dirty="0">
                <a:solidFill>
                  <a:srgbClr val="174179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1600" spc="1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комиссий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1282" y="4379214"/>
            <a:ext cx="668971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ru-RU" sz="1600" dirty="0">
                <a:solidFill>
                  <a:srgbClr val="002060"/>
                </a:solidFill>
                <a:ea typeface="Microsoft JhengHei" panose="020B0604030504040204" pitchFamily="34" charset="-120"/>
              </a:rPr>
              <a:t>Внесены изменения в следующие формулировки: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ea typeface="Microsoft JhengHei" panose="020B0604030504040204" pitchFamily="34" charset="-120"/>
              </a:rPr>
              <a:t>      «различные формы умственной отсталости» на </a:t>
            </a:r>
            <a:r>
              <a:rPr lang="ru-RU" sz="1600" b="1" dirty="0">
                <a:solidFill>
                  <a:srgbClr val="002060"/>
                </a:solidFill>
                <a:ea typeface="Microsoft JhengHei" panose="020B0604030504040204" pitchFamily="34" charset="-120"/>
              </a:rPr>
              <a:t>«нарушение   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  <a:ea typeface="Microsoft JhengHei" panose="020B0604030504040204" pitchFamily="34" charset="-120"/>
              </a:rPr>
              <a:t>       интеллекта»</a:t>
            </a:r>
            <a:r>
              <a:rPr lang="ru-RU" sz="1600" dirty="0">
                <a:solidFill>
                  <a:srgbClr val="002060"/>
                </a:solidFill>
                <a:ea typeface="Microsoft JhengHei" panose="020B0604030504040204" pitchFamily="34" charset="-120"/>
              </a:rPr>
              <a:t>;</a:t>
            </a:r>
          </a:p>
          <a:p>
            <a:pPr lvl="0"/>
            <a:r>
              <a:rPr lang="ru-RU" sz="1600" dirty="0">
                <a:solidFill>
                  <a:srgbClr val="002060"/>
                </a:solidFill>
                <a:ea typeface="Microsoft JhengHei" panose="020B0604030504040204" pitchFamily="34" charset="-120"/>
              </a:rPr>
              <a:t>       «со сложными дефектами» на </a:t>
            </a:r>
            <a:r>
              <a:rPr lang="ru-RU" sz="1600" b="1" dirty="0">
                <a:solidFill>
                  <a:srgbClr val="002060"/>
                </a:solidFill>
                <a:ea typeface="Microsoft JhengHei" panose="020B0604030504040204" pitchFamily="34" charset="-120"/>
              </a:rPr>
              <a:t>«с тяжелыми множественными  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  <a:ea typeface="Microsoft JhengHei" panose="020B0604030504040204" pitchFamily="34" charset="-120"/>
              </a:rPr>
              <a:t>       нарушениями»</a:t>
            </a:r>
            <a:endParaRPr lang="ru-RU" sz="1600" dirty="0">
              <a:solidFill>
                <a:srgbClr val="002060"/>
              </a:solidFill>
              <a:ea typeface="Microsoft JhengHei" panose="020B0604030504040204" pitchFamily="34" charset="-12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976" y="5794044"/>
            <a:ext cx="633539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Уточнение</a:t>
            </a:r>
            <a:r>
              <a:rPr sz="1600" spc="-4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оснований</a:t>
            </a:r>
            <a:r>
              <a:rPr sz="1600" spc="-4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организации</a:t>
            </a:r>
            <a:r>
              <a:rPr sz="1600" spc="-3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образования</a:t>
            </a:r>
            <a:r>
              <a:rPr sz="1600" spc="-7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обучающихся, которые</a:t>
            </a:r>
            <a:r>
              <a:rPr sz="1600" spc="-6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по</a:t>
            </a:r>
            <a:r>
              <a:rPr sz="1600" spc="-6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состоянию</a:t>
            </a:r>
            <a:r>
              <a:rPr sz="1600" spc="-4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здоровья</a:t>
            </a:r>
            <a:r>
              <a:rPr sz="1600" spc="-4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не</a:t>
            </a:r>
            <a:r>
              <a:rPr sz="1600" spc="-6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могут</a:t>
            </a:r>
            <a:r>
              <a:rPr sz="1600" spc="-2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посещать </a:t>
            </a:r>
            <a:r>
              <a:rPr sz="1600" spc="-20" dirty="0">
                <a:solidFill>
                  <a:srgbClr val="174179"/>
                </a:solidFill>
                <a:latin typeface="Microsoft Sans Serif"/>
                <a:cs typeface="Microsoft Sans Serif"/>
              </a:rPr>
              <a:t>образовательные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организации,</a:t>
            </a:r>
            <a:r>
              <a:rPr sz="1600" spc="5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на</a:t>
            </a:r>
            <a:r>
              <a:rPr sz="1600" spc="-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дому</a:t>
            </a:r>
            <a:r>
              <a:rPr sz="1600" spc="10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или</a:t>
            </a:r>
            <a:r>
              <a:rPr sz="1600" spc="5" dirty="0">
                <a:solidFill>
                  <a:srgbClr val="174179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174179"/>
                </a:solidFill>
                <a:latin typeface="Microsoft Sans Serif"/>
                <a:cs typeface="Microsoft Sans Serif"/>
              </a:rPr>
              <a:t>в </a:t>
            </a: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медицинской</a:t>
            </a:r>
            <a:endParaRPr sz="1600" dirty="0">
              <a:latin typeface="Microsoft Sans Serif"/>
              <a:cs typeface="Microsoft Sans Serif"/>
            </a:endParaRPr>
          </a:p>
          <a:p>
            <a:pPr marL="355600">
              <a:lnSpc>
                <a:spcPct val="100000"/>
              </a:lnSpc>
            </a:pPr>
            <a:r>
              <a:rPr sz="1600" spc="-10" dirty="0">
                <a:solidFill>
                  <a:srgbClr val="174179"/>
                </a:solidFill>
                <a:latin typeface="Microsoft Sans Serif"/>
                <a:cs typeface="Microsoft Sans Serif"/>
              </a:rPr>
              <a:t>организации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50173" y="6409740"/>
            <a:ext cx="30505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*Вступили</a:t>
            </a:r>
            <a:r>
              <a:rPr sz="18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силу</a:t>
            </a:r>
            <a:r>
              <a:rPr sz="1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8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марта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2025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г.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281" y="490137"/>
            <a:ext cx="770226" cy="65274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20526" y="161925"/>
            <a:ext cx="665162" cy="5492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87660" y="72000"/>
            <a:ext cx="12016080" cy="37035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1" name="Рисунок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r="77444"/>
          <a:stretch/>
        </p:blipFill>
        <p:spPr>
          <a:xfrm>
            <a:off x="245858" y="48150"/>
            <a:ext cx="946080" cy="788400"/>
          </a:xfrm>
          <a:prstGeom prst="rect">
            <a:avLst/>
          </a:prstGeom>
          <a:ln>
            <a:noFill/>
          </a:ln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B5B6CBB-F6E7-1319-C7B7-23962EE0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55" y="630388"/>
            <a:ext cx="10972440" cy="1274195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анализа статистических и аналитических отчетов</a:t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педагогов-психологов за 2024-2025 учебный год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5685815-BCF0-AFEC-393C-DFDB85654DCF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480" y="1752600"/>
            <a:ext cx="10972440" cy="38292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анализ:</a:t>
            </a:r>
          </a:p>
          <a:p>
            <a:pPr marL="742950" indent="-7429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Неравномерное распределение выполняемых видов работ на одинаковую нагрузку (1,5 ставки -265; 1 ставка- 1377, 800, 490; 0,5 ставки -103, 456.) </a:t>
            </a:r>
          </a:p>
          <a:p>
            <a:pPr marL="742950" indent="-7429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Отмечен неверный подсчет количества приемов, видов выполненных работ.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анализ: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группы перечисляются формально. Работа с указанными группами не описана.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СПТ, результатами мониторинга психологической безопасности не описана.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профилактике выгорания среди педагогов не отражена.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на будущий год не связаны с результатами проведенной работы.</a:t>
            </a: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планы профилактической работы с обучающимися «группы риска» не соответствуют требованиям.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527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DE34E-E195-45A0-6943-AE2A4E2CE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>
            <a:extLst>
              <a:ext uri="{FF2B5EF4-FFF2-40B4-BE49-F238E27FC236}">
                <a16:creationId xmlns:a16="http://schemas.microsoft.com/office/drawing/2014/main" id="{76DD2787-CC8B-3427-307C-C8782829B9EF}"/>
              </a:ext>
            </a:extLst>
          </p:cNvPr>
          <p:cNvSpPr/>
          <p:nvPr/>
        </p:nvSpPr>
        <p:spPr>
          <a:xfrm>
            <a:off x="87660" y="72000"/>
            <a:ext cx="12016080" cy="37035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1" name="Рисунок 4">
            <a:extLst>
              <a:ext uri="{FF2B5EF4-FFF2-40B4-BE49-F238E27FC236}">
                <a16:creationId xmlns:a16="http://schemas.microsoft.com/office/drawing/2014/main" id="{F0156549-AD5F-1F8C-0D85-43B73727280C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r="77444"/>
          <a:stretch/>
        </p:blipFill>
        <p:spPr>
          <a:xfrm>
            <a:off x="245858" y="48150"/>
            <a:ext cx="946080" cy="788400"/>
          </a:xfrm>
          <a:prstGeom prst="rect">
            <a:avLst/>
          </a:prstGeom>
          <a:ln>
            <a:noFill/>
          </a:ln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1923F60-5399-3875-5181-40C4DDEA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255" y="574988"/>
            <a:ext cx="10972440" cy="1384995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анализа анкет о профессиональной деятельности</a:t>
            </a:r>
            <a:b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педагогов-психологов</a:t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E228A0D-661D-25C9-1E77-B1D7A2EFE38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05305" y="1973640"/>
            <a:ext cx="10972440" cy="193161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деятельности традиционные, перечислены формально.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Затруднено определение приоритетных профессиональных интересов. 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поделиться своим опытом единицы.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Самообразованием занимается около 50% педагогов-психологов.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предложения, пожелания о совершенствовании методической помощи практически 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val="2950366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72000" y="144000"/>
            <a:ext cx="12016080" cy="29415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1" name="Рисунок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r="77444"/>
          <a:stretch/>
        </p:blipFill>
        <p:spPr>
          <a:xfrm>
            <a:off x="349200" y="72000"/>
            <a:ext cx="946080" cy="788400"/>
          </a:xfrm>
          <a:prstGeom prst="rect">
            <a:avLst/>
          </a:prstGeom>
          <a:ln>
            <a:noFill/>
          </a:ln>
        </p:spPr>
      </p:pic>
      <p:sp>
        <p:nvSpPr>
          <p:cNvPr id="2" name="object 12">
            <a:extLst>
              <a:ext uri="{FF2B5EF4-FFF2-40B4-BE49-F238E27FC236}">
                <a16:creationId xmlns:a16="http://schemas.microsoft.com/office/drawing/2014/main" id="{82776743-0C19-D589-9984-C345F2272FC7}"/>
              </a:ext>
            </a:extLst>
          </p:cNvPr>
          <p:cNvSpPr txBox="1"/>
          <p:nvPr/>
        </p:nvSpPr>
        <p:spPr>
          <a:xfrm>
            <a:off x="1993351" y="656544"/>
            <a:ext cx="9552205" cy="1290737"/>
          </a:xfrm>
          <a:prstGeom prst="rect">
            <a:avLst/>
          </a:prstGeom>
          <a:solidFill>
            <a:srgbClr val="4966AC"/>
          </a:solidFill>
        </p:spPr>
        <p:txBody>
          <a:bodyPr vert="horz" wrap="square" lIns="0" tIns="59054" rIns="0" bIns="0" rtlCol="0">
            <a:spAutoFit/>
          </a:bodyPr>
          <a:lstStyle/>
          <a:p>
            <a:pPr marL="121285" algn="ctr">
              <a:lnSpc>
                <a:spcPct val="100000"/>
              </a:lnSpc>
              <a:spcBef>
                <a:spcPts val="464"/>
              </a:spcBef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эффективности применения на практике образовательными организациями разработанных методических рекомендаций «Выявление признаков сексуальной эксплуатации ребенка и признаков совершения сексуального насилия в отношении него, а также обеспечение психолого-педагогического сопровождения»</a:t>
            </a:r>
            <a:endParaRPr sz="20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5AC4A5-4582-58D3-3473-DCBDB6991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851" y="2095336"/>
            <a:ext cx="5575432" cy="42180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1427A7-DA0C-3264-441C-424E2BA6F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61" y="2095336"/>
            <a:ext cx="3283903" cy="450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62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AE348E-6C1E-3FE0-0A4E-79ECC3D1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678" y="0"/>
            <a:ext cx="6050643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2C00CA-A946-BF89-43ED-A168268CF52A}"/>
              </a:ext>
            </a:extLst>
          </p:cNvPr>
          <p:cNvSpPr txBox="1"/>
          <p:nvPr/>
        </p:nvSpPr>
        <p:spPr>
          <a:xfrm>
            <a:off x="180871" y="3429000"/>
            <a:ext cx="2421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latin typeface="Tahoma"/>
                <a:ea typeface="SimSun"/>
              </a:rPr>
              <a:t>cdc.minobr.ru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856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90F34-7CA3-96BC-91A2-776638278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>
            <a:extLst>
              <a:ext uri="{FF2B5EF4-FFF2-40B4-BE49-F238E27FC236}">
                <a16:creationId xmlns:a16="http://schemas.microsoft.com/office/drawing/2014/main" id="{141D80C3-DB08-8C9D-C03F-AB0786BE828F}"/>
              </a:ext>
            </a:extLst>
          </p:cNvPr>
          <p:cNvSpPr/>
          <p:nvPr/>
        </p:nvSpPr>
        <p:spPr>
          <a:xfrm>
            <a:off x="72000" y="144000"/>
            <a:ext cx="12016080" cy="29415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1" name="Рисунок 4">
            <a:extLst>
              <a:ext uri="{FF2B5EF4-FFF2-40B4-BE49-F238E27FC236}">
                <a16:creationId xmlns:a16="http://schemas.microsoft.com/office/drawing/2014/main" id="{46BD0CC8-1F46-F4AC-012E-0F8006D9D8F9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r="77444"/>
          <a:stretch/>
        </p:blipFill>
        <p:spPr>
          <a:xfrm>
            <a:off x="349200" y="72000"/>
            <a:ext cx="946080" cy="788400"/>
          </a:xfrm>
          <a:prstGeom prst="rect">
            <a:avLst/>
          </a:prstGeom>
          <a:ln>
            <a:noFill/>
          </a:ln>
        </p:spPr>
      </p:pic>
      <p:sp>
        <p:nvSpPr>
          <p:cNvPr id="2" name="object 12">
            <a:extLst>
              <a:ext uri="{FF2B5EF4-FFF2-40B4-BE49-F238E27FC236}">
                <a16:creationId xmlns:a16="http://schemas.microsoft.com/office/drawing/2014/main" id="{AB53B458-AB22-491C-6BA9-B4F3D9467060}"/>
              </a:ext>
            </a:extLst>
          </p:cNvPr>
          <p:cNvSpPr txBox="1"/>
          <p:nvPr/>
        </p:nvSpPr>
        <p:spPr>
          <a:xfrm>
            <a:off x="1993351" y="656544"/>
            <a:ext cx="9552205" cy="367407"/>
          </a:xfrm>
          <a:prstGeom prst="rect">
            <a:avLst/>
          </a:prstGeom>
          <a:solidFill>
            <a:srgbClr val="4966AC"/>
          </a:solidFill>
        </p:spPr>
        <p:txBody>
          <a:bodyPr vert="horz" wrap="square" lIns="0" tIns="59054" rIns="0" bIns="0" rtlCol="0">
            <a:spAutoFit/>
          </a:bodyPr>
          <a:lstStyle/>
          <a:p>
            <a:pPr marL="121285" algn="ctr">
              <a:lnSpc>
                <a:spcPct val="100000"/>
              </a:lnSpc>
              <a:spcBef>
                <a:spcPts val="464"/>
              </a:spcBef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главном внештатном педагоге-психологе в муниципальном образовании  </a:t>
            </a:r>
            <a:endParaRPr sz="2000" dirty="0">
              <a:solidFill>
                <a:schemeClr val="bg1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8B9E58-FED4-7E6D-CC6A-6FC5807B388D}"/>
              </a:ext>
            </a:extLst>
          </p:cNvPr>
          <p:cNvSpPr txBox="1"/>
          <p:nvPr/>
        </p:nvSpPr>
        <p:spPr>
          <a:xfrm>
            <a:off x="349200" y="1440664"/>
            <a:ext cx="40720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Главный внештатный педагог –психолог  Министерства просвещения Российской Федерации</a:t>
            </a:r>
          </a:p>
          <a:p>
            <a:r>
              <a:rPr lang="ru-RU" b="1" dirty="0"/>
              <a:t>Виталий Владимирович Рубцов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6EB04-AE03-58E2-3A82-1D2036A9ACC7}"/>
              </a:ext>
            </a:extLst>
          </p:cNvPr>
          <p:cNvSpPr txBox="1"/>
          <p:nvPr/>
        </p:nvSpPr>
        <p:spPr>
          <a:xfrm>
            <a:off x="253739" y="3239558"/>
            <a:ext cx="38258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Главный внештатный педагог-психолог в субъекте Российской Федерации</a:t>
            </a:r>
          </a:p>
          <a:p>
            <a:r>
              <a:rPr lang="ru-RU" b="1" dirty="0"/>
              <a:t>Наталия Валерьевна Гриценко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7D2F9E-6932-B0F6-3A8B-6B8739E2DD20}"/>
              </a:ext>
            </a:extLst>
          </p:cNvPr>
          <p:cNvSpPr txBox="1"/>
          <p:nvPr/>
        </p:nvSpPr>
        <p:spPr>
          <a:xfrm>
            <a:off x="223576" y="4927066"/>
            <a:ext cx="4197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Главный внештатный педагог-психолог в муниципальном образовании субъекта Российской Федерации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1ED237-5C41-04C7-F3B2-EB68D94256D1}"/>
              </a:ext>
            </a:extLst>
          </p:cNvPr>
          <p:cNvSpPr txBox="1"/>
          <p:nvPr/>
        </p:nvSpPr>
        <p:spPr>
          <a:xfrm>
            <a:off x="4987941" y="1423968"/>
            <a:ext cx="698048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В качестве </a:t>
            </a:r>
            <a:r>
              <a:rPr lang="ru-RU" sz="1200" b="1" dirty="0"/>
              <a:t>основных задач </a:t>
            </a:r>
            <a:r>
              <a:rPr lang="ru-RU" sz="1200" dirty="0"/>
              <a:t>муниципального главного внештатного педагога-психолога предлагается определить: </a:t>
            </a:r>
          </a:p>
          <a:p>
            <a:pPr algn="just"/>
            <a:r>
              <a:rPr lang="ru-RU" sz="1200" dirty="0"/>
              <a:t>	осуществление анализа деятельности, проводимой в муниципальном образовании субъекта Российской Федерации, исходя из основных задач Концепции и приоритетных направлений в оказании психолого-педагогической помощи участникам образовательных отношений в сфере общего образования и среднего профессионального образования с учетом указанных в Концепции целевых групп; </a:t>
            </a:r>
          </a:p>
          <a:p>
            <a:pPr algn="just"/>
            <a:r>
              <a:rPr lang="ru-RU" sz="1200" dirty="0"/>
              <a:t>	организационно-методическое сопровождение деятельности педагогов психологов дошкольных образовательных организаций, общеобразовательных организаций, профессиональных образовательных организаций, организаций дополнительного образования детей на территории муниципального образования субъекта Российской Федерации. </a:t>
            </a:r>
          </a:p>
          <a:p>
            <a:pPr algn="just"/>
            <a:r>
              <a:rPr lang="ru-RU" sz="1200" dirty="0"/>
              <a:t> В качестве </a:t>
            </a:r>
            <a:r>
              <a:rPr lang="ru-RU" sz="1200" b="1" dirty="0"/>
              <a:t>основных функций </a:t>
            </a:r>
            <a:r>
              <a:rPr lang="ru-RU" sz="1200" dirty="0"/>
              <a:t>муниципального главного внештатного педагога-психолога рекомендуется определить: </a:t>
            </a:r>
          </a:p>
          <a:p>
            <a:pPr algn="just"/>
            <a:r>
              <a:rPr lang="ru-RU" sz="1200" dirty="0"/>
              <a:t>	оказание консультативной помощи муниципальным органам управления образованием при их обращении по вопросам совершенствования организационно управленческой, нормативно-правовой, научно-методической и информационной базы системы оказания психолого-педагогической помощи, а также совершенствования системы внутриведомственного, межведомственного и межуровневого взаимодействия при оказании психолого-педагогической помощи участникам образовательных отношений на муниципальном уровне, в особенности обучающимся указанных в Концепции целевых групп; 	оказание методической образовательных помощи педагогам-психологам дошкольных организаций, общеобразовательных организаций, профессиональных образовательных организаций и организаций дополнительного образования детей в муниципальном образовании субъекта Российской Федерации, в том числе по вопросам оказания экстренной и кризисной психологической помощи; </a:t>
            </a:r>
          </a:p>
          <a:p>
            <a:pPr algn="just"/>
            <a:r>
              <a:rPr lang="ru-RU" sz="1200" dirty="0"/>
              <a:t>	содействие региональному главному внештатному педагогу-психологу в решении задач и осуществлении функций, указанных в пункте 19, пункте 20 настоящих методических рекомендаций</a:t>
            </a:r>
            <a:r>
              <a:rPr lang="ru-RU" dirty="0"/>
              <a:t>.</a:t>
            </a:r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6F6AEF7B-845E-916A-9D2C-4CB55E7ECAB3}"/>
              </a:ext>
            </a:extLst>
          </p:cNvPr>
          <p:cNvSpPr/>
          <p:nvPr/>
        </p:nvSpPr>
        <p:spPr>
          <a:xfrm>
            <a:off x="1508719" y="2877915"/>
            <a:ext cx="484632" cy="4508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B13F2D9D-A9BF-09FE-55CD-5FE72F56FC54}"/>
              </a:ext>
            </a:extLst>
          </p:cNvPr>
          <p:cNvSpPr/>
          <p:nvPr/>
        </p:nvSpPr>
        <p:spPr>
          <a:xfrm>
            <a:off x="1508719" y="4451112"/>
            <a:ext cx="484632" cy="4508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A84D322D-B826-A717-065C-0F278DA38DA6}"/>
              </a:ext>
            </a:extLst>
          </p:cNvPr>
          <p:cNvSpPr/>
          <p:nvPr/>
        </p:nvSpPr>
        <p:spPr>
          <a:xfrm>
            <a:off x="3932071" y="45851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259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76040" y="2016000"/>
            <a:ext cx="11908800" cy="6338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3200" b="1" strike="noStrike" spc="-1" dirty="0">
              <a:solidFill>
                <a:srgbClr val="FFFFFF"/>
              </a:solidFill>
              <a:latin typeface="Tahoma"/>
              <a:ea typeface="SimSun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FFFFFF"/>
                </a:solidFill>
                <a:latin typeface="Tahoma"/>
                <a:ea typeface="SimSun"/>
              </a:rPr>
              <a:t> </a:t>
            </a:r>
            <a:r>
              <a:rPr lang="ru-RU" sz="2800" b="1" strike="noStrike" spc="-1" dirty="0">
                <a:solidFill>
                  <a:srgbClr val="FFFFFF"/>
                </a:solidFill>
                <a:latin typeface="Tahoma"/>
                <a:ea typeface="SimSun"/>
              </a:rPr>
              <a:t>Спасибо за внимание!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Tahoma"/>
                <a:ea typeface="SimSun"/>
              </a:rPr>
              <a:t>Контакты: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Tahoma"/>
                <a:ea typeface="SimSun"/>
              </a:rPr>
              <a:t>Тел. 8(772) 54-02-62 (Центр)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Tahoma"/>
                <a:ea typeface="SimSun"/>
              </a:rPr>
              <a:t>                        54-81-23 (ЦПМПК)</a:t>
            </a:r>
            <a:endParaRPr lang="en-US" sz="2800" b="1" strike="noStrike" spc="-1" dirty="0">
              <a:solidFill>
                <a:srgbClr val="FFFFFF"/>
              </a:solidFill>
              <a:latin typeface="Tahoma"/>
              <a:ea typeface="SimSun"/>
            </a:endParaRPr>
          </a:p>
          <a:p>
            <a:pPr algn="ctr">
              <a:lnSpc>
                <a:spcPct val="100000"/>
              </a:lnSpc>
            </a:pPr>
            <a:r>
              <a:rPr lang="en-US" sz="2800" b="1" spc="-1" dirty="0">
                <a:solidFill>
                  <a:srgbClr val="FFFFFF"/>
                </a:solidFill>
                <a:latin typeface="Tahoma"/>
                <a:ea typeface="SimSun"/>
              </a:rPr>
              <a:t>8-918-925-45-16</a:t>
            </a:r>
          </a:p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FFFFFF"/>
                </a:solidFill>
                <a:latin typeface="Tahoma"/>
                <a:ea typeface="SimSun"/>
              </a:rPr>
              <a:t>8-903-465-42-18</a:t>
            </a:r>
            <a:endParaRPr lang="ru-RU" sz="2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b="1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pc="-1" dirty="0">
                <a:solidFill>
                  <a:schemeClr val="bg1"/>
                </a:solidFill>
                <a:latin typeface="Arial"/>
              </a:rPr>
              <a:t>Profilaktika75@mail.ru</a:t>
            </a:r>
            <a:endParaRPr lang="ru-RU" sz="2800" b="1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94A5D6-962F-8B09-3AB2-1DEBD311F951}"/>
              </a:ext>
            </a:extLst>
          </p:cNvPr>
          <p:cNvSpPr txBox="1"/>
          <p:nvPr/>
        </p:nvSpPr>
        <p:spPr>
          <a:xfrm>
            <a:off x="3048740" y="6027003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endParaRPr lang="en-US" sz="2400" b="1" strike="noStrike" spc="-1" dirty="0">
              <a:solidFill>
                <a:srgbClr val="FFFFFF"/>
              </a:solidFill>
              <a:latin typeface="Tahoma"/>
              <a:ea typeface="SimSun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FFFF"/>
                </a:solidFill>
                <a:latin typeface="Tahoma"/>
                <a:ea typeface="SimSun"/>
              </a:rPr>
              <a:t>cdc.minobr.ru</a:t>
            </a:r>
            <a:endParaRPr lang="ru-RU" sz="2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6F9A0-FA24-8948-7BF1-7781C2C22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>
            <a:extLst>
              <a:ext uri="{FF2B5EF4-FFF2-40B4-BE49-F238E27FC236}">
                <a16:creationId xmlns:a16="http://schemas.microsoft.com/office/drawing/2014/main" id="{CD88B66A-BE3E-6401-7382-F74905BB4613}"/>
              </a:ext>
            </a:extLst>
          </p:cNvPr>
          <p:cNvSpPr/>
          <p:nvPr/>
        </p:nvSpPr>
        <p:spPr>
          <a:xfrm>
            <a:off x="72000" y="144000"/>
            <a:ext cx="12016080" cy="289529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1" name="Рисунок 4">
            <a:extLst>
              <a:ext uri="{FF2B5EF4-FFF2-40B4-BE49-F238E27FC236}">
                <a16:creationId xmlns:a16="http://schemas.microsoft.com/office/drawing/2014/main" id="{9A2796C0-45D3-836F-A6BA-F6769B8F34A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r="77444"/>
          <a:stretch/>
        </p:blipFill>
        <p:spPr>
          <a:xfrm>
            <a:off x="349200" y="72000"/>
            <a:ext cx="946080" cy="788400"/>
          </a:xfrm>
          <a:prstGeom prst="rect">
            <a:avLst/>
          </a:prstGeom>
          <a:ln>
            <a:noFill/>
          </a:ln>
        </p:spPr>
      </p:pic>
      <p:sp>
        <p:nvSpPr>
          <p:cNvPr id="5" name="object 12">
            <a:extLst>
              <a:ext uri="{FF2B5EF4-FFF2-40B4-BE49-F238E27FC236}">
                <a16:creationId xmlns:a16="http://schemas.microsoft.com/office/drawing/2014/main" id="{8787E55D-F590-777E-F4FC-CEDD9C8A654B}"/>
              </a:ext>
            </a:extLst>
          </p:cNvPr>
          <p:cNvSpPr txBox="1"/>
          <p:nvPr/>
        </p:nvSpPr>
        <p:spPr>
          <a:xfrm>
            <a:off x="1295280" y="497676"/>
            <a:ext cx="10398210" cy="11676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59054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06.11.2024 № 778 "Об утверждении типового порядка организации деятельности по оказанию психолого-педагогической‚ медицинской и социальной помощи, в том числе типового порядка деятельности центра психолого-педагогической, медицинской и социальной помощи"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A9A42DAB-7897-739C-0263-0625D37138B2}"/>
              </a:ext>
            </a:extLst>
          </p:cNvPr>
          <p:cNvSpPr txBox="1"/>
          <p:nvPr/>
        </p:nvSpPr>
        <p:spPr>
          <a:xfrm>
            <a:off x="209739" y="1853403"/>
            <a:ext cx="5811606" cy="3331040"/>
          </a:xfrm>
          <a:prstGeom prst="rect">
            <a:avLst/>
          </a:prstGeom>
          <a:solidFill>
            <a:srgbClr val="4966AC">
              <a:alpha val="19999"/>
            </a:srgbClr>
          </a:solidFill>
        </p:spPr>
        <p:txBody>
          <a:bodyPr vert="horz" wrap="square" lIns="0" tIns="128905" rIns="0" bIns="0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Добавлены категории несовершеннолетних, для которых предусмотрено оказание адресной психологической помощи. Помимо целевых групп детей по федеральной образовательной программе (ФОП), в этот перечень добавлены две новые категории обучающихся: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испытывающие трудности в освоении основных общеобразовательных программ, развитии и социальной адаптации;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несовершеннолетние обучающиеся, признанные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являющимся потерпевшими или свидетелями преступления</a:t>
            </a:r>
            <a:r>
              <a:rPr lang="ru-RU" sz="1600" dirty="0"/>
              <a:t>.</a:t>
            </a: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F58F6DF6-0710-CD40-9305-33F3BBA821F6}"/>
              </a:ext>
            </a:extLst>
          </p:cNvPr>
          <p:cNvSpPr txBox="1"/>
          <p:nvPr/>
        </p:nvSpPr>
        <p:spPr>
          <a:xfrm>
            <a:off x="7485105" y="1964509"/>
            <a:ext cx="4497156" cy="2900153"/>
          </a:xfrm>
          <a:prstGeom prst="rect">
            <a:avLst/>
          </a:prstGeom>
          <a:solidFill>
            <a:srgbClr val="4966AC">
              <a:alpha val="19999"/>
            </a:srgbClr>
          </a:solidFill>
        </p:spPr>
        <p:txBody>
          <a:bodyPr vert="horz" wrap="square" lIns="0" tIns="128905" rIns="0" bIns="0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указанной категории детей педагогом-психологом разрабатываются индивидуальные программы психологической реабилитации, включая работу с травматическим опытом и профилактику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ретравматизации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акцентируем внимание на раннее выявление агрессии, суицидальных наклонностей,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80D5D8F1-3D2B-A806-64A6-F834E0715AB4}"/>
              </a:ext>
            </a:extLst>
          </p:cNvPr>
          <p:cNvSpPr/>
          <p:nvPr/>
        </p:nvSpPr>
        <p:spPr>
          <a:xfrm>
            <a:off x="6264020" y="4036858"/>
            <a:ext cx="978408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F7852F04-53C9-BF50-FD2B-C3B3E6B31796}"/>
              </a:ext>
            </a:extLst>
          </p:cNvPr>
          <p:cNvSpPr txBox="1"/>
          <p:nvPr/>
        </p:nvSpPr>
        <p:spPr>
          <a:xfrm>
            <a:off x="1887283" y="5591312"/>
            <a:ext cx="8753475" cy="961161"/>
          </a:xfrm>
          <a:prstGeom prst="rect">
            <a:avLst/>
          </a:prstGeom>
          <a:solidFill>
            <a:srgbClr val="4966AC">
              <a:alpha val="19999"/>
            </a:srgbClr>
          </a:solidFill>
        </p:spPr>
        <p:txBody>
          <a:bodyPr vert="horz" wrap="square" lIns="0" tIns="128905" rIns="0" bIns="0" rtlCol="0">
            <a:spAutoFit/>
          </a:bodyPr>
          <a:lstStyle/>
          <a:p>
            <a:r>
              <a:rPr lang="ru-RU" dirty="0"/>
              <a:t>Утверждены типовые формы </a:t>
            </a:r>
            <a:r>
              <a:rPr lang="ru-RU" b="1" dirty="0"/>
              <a:t>письменного согласия родителей/законных представителей</a:t>
            </a:r>
            <a:r>
              <a:rPr lang="ru-RU" dirty="0"/>
              <a:t> и з</a:t>
            </a:r>
            <a:r>
              <a:rPr lang="ru-RU" b="1" dirty="0"/>
              <a:t>аявления на оказание психолого-педагогической помощи</a:t>
            </a:r>
            <a:r>
              <a:rPr lang="ru-RU" dirty="0"/>
              <a:t>, рекомендованные к использованию в работе специалистов.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75717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0E670-58EF-BD1E-CDBD-3F72C3291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>
            <a:extLst>
              <a:ext uri="{FF2B5EF4-FFF2-40B4-BE49-F238E27FC236}">
                <a16:creationId xmlns:a16="http://schemas.microsoft.com/office/drawing/2014/main" id="{83B2A288-E667-6F01-671B-CEF2240D3BDF}"/>
              </a:ext>
            </a:extLst>
          </p:cNvPr>
          <p:cNvSpPr/>
          <p:nvPr/>
        </p:nvSpPr>
        <p:spPr>
          <a:xfrm>
            <a:off x="72000" y="144000"/>
            <a:ext cx="12016080" cy="289529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1" name="Рисунок 4">
            <a:extLst>
              <a:ext uri="{FF2B5EF4-FFF2-40B4-BE49-F238E27FC236}">
                <a16:creationId xmlns:a16="http://schemas.microsoft.com/office/drawing/2014/main" id="{70A4C031-7565-A7B7-95A0-F3049070B599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r="77444"/>
          <a:stretch/>
        </p:blipFill>
        <p:spPr>
          <a:xfrm>
            <a:off x="349200" y="72000"/>
            <a:ext cx="946080" cy="788400"/>
          </a:xfrm>
          <a:prstGeom prst="rect">
            <a:avLst/>
          </a:prstGeom>
          <a:ln>
            <a:noFill/>
          </a:ln>
        </p:spPr>
      </p:pic>
      <p:sp>
        <p:nvSpPr>
          <p:cNvPr id="5" name="object 12">
            <a:extLst>
              <a:ext uri="{FF2B5EF4-FFF2-40B4-BE49-F238E27FC236}">
                <a16:creationId xmlns:a16="http://schemas.microsoft.com/office/drawing/2014/main" id="{76CD7D13-CCC9-DA87-AFDA-E022A2EAAF7E}"/>
              </a:ext>
            </a:extLst>
          </p:cNvPr>
          <p:cNvSpPr txBox="1"/>
          <p:nvPr/>
        </p:nvSpPr>
        <p:spPr>
          <a:xfrm>
            <a:off x="1295280" y="497676"/>
            <a:ext cx="10398210" cy="6136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59054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lang="ru-RU" b="1" dirty="0">
                <a:solidFill>
                  <a:schemeClr val="bg1"/>
                </a:solidFill>
              </a:rPr>
              <a:t>Приказ  Министерства просвещения Российской Федерации от 01.11.2024 № 763 "Об утверждении Положения о психолого-медико-педагогической комиссии"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FA4B9D45-1ED8-25B5-E2D9-BA2BEB286C83}"/>
              </a:ext>
            </a:extLst>
          </p:cNvPr>
          <p:cNvSpPr txBox="1"/>
          <p:nvPr/>
        </p:nvSpPr>
        <p:spPr>
          <a:xfrm>
            <a:off x="904875" y="1383943"/>
            <a:ext cx="10001250" cy="499496"/>
          </a:xfrm>
          <a:prstGeom prst="rect">
            <a:avLst/>
          </a:prstGeom>
          <a:solidFill>
            <a:srgbClr val="4966AC">
              <a:alpha val="19999"/>
            </a:srgbClr>
          </a:solidFill>
        </p:spPr>
        <p:txBody>
          <a:bodyPr vert="horz" wrap="square" lIns="0" tIns="128905" rIns="0" bIns="0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предоставлении пакета документов для ПМПК</a:t>
            </a: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243643B4-7E85-F96F-A7FB-5452504C74C9}"/>
              </a:ext>
            </a:extLst>
          </p:cNvPr>
          <p:cNvSpPr txBox="1"/>
          <p:nvPr/>
        </p:nvSpPr>
        <p:spPr>
          <a:xfrm>
            <a:off x="904875" y="2617742"/>
            <a:ext cx="10077450" cy="868828"/>
          </a:xfrm>
          <a:prstGeom prst="rect">
            <a:avLst/>
          </a:prstGeom>
          <a:solidFill>
            <a:srgbClr val="4966AC">
              <a:alpha val="19999"/>
            </a:srgbClr>
          </a:solidFill>
        </p:spPr>
        <p:txBody>
          <a:bodyPr vert="horz" wrap="square" lIns="0" tIns="128905" rIns="0" bIns="0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едставление психолого-педагогического консилиума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ПМПК готовится по форме, указанной в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приказе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16">
            <a:extLst>
              <a:ext uri="{FF2B5EF4-FFF2-40B4-BE49-F238E27FC236}">
                <a16:creationId xmlns:a16="http://schemas.microsoft.com/office/drawing/2014/main" id="{2D436B4F-697C-0F25-0907-F3071C7F2DF7}"/>
              </a:ext>
            </a:extLst>
          </p:cNvPr>
          <p:cNvSpPr txBox="1"/>
          <p:nvPr/>
        </p:nvSpPr>
        <p:spPr>
          <a:xfrm>
            <a:off x="822240" y="3992145"/>
            <a:ext cx="10248899" cy="2713563"/>
          </a:xfrm>
          <a:prstGeom prst="rect">
            <a:avLst/>
          </a:prstGeom>
          <a:solidFill>
            <a:srgbClr val="4966AC">
              <a:alpha val="19999"/>
            </a:srgbClr>
          </a:solidFill>
        </p:spPr>
        <p:txBody>
          <a:bodyPr vert="horz" wrap="square" lIns="0" tIns="128905" rIns="0" bIns="0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связи с изменением формулировок «различные формы умственной отсталости» на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«нарушение интеллекта»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«со сложными дефектами» на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 тяжелыми множественными нарушениями»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Федеральный закон от 08.08.2024 № 315-ФЗ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рекомендуется внести соответствия в локальные акты образовательных организаций. 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1 сентября 2025 года при разработке индивидуального образовательного-маршрута, коррекционно-развивающих программ для детей с ОВЗ руководствоваться указанными нормативами.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3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72000" y="144000"/>
            <a:ext cx="12016080" cy="198900"/>
          </a:xfrm>
          <a:prstGeom prst="rect">
            <a:avLst/>
          </a:prstGeom>
          <a:solidFill>
            <a:srgbClr val="38D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1" name="Рисунок 4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r="77444"/>
          <a:stretch/>
        </p:blipFill>
        <p:spPr>
          <a:xfrm>
            <a:off x="349200" y="72000"/>
            <a:ext cx="946080" cy="788400"/>
          </a:xfrm>
          <a:prstGeom prst="rect">
            <a:avLst/>
          </a:prstGeom>
          <a:ln>
            <a:noFill/>
          </a:ln>
        </p:spPr>
      </p:pic>
      <p:sp>
        <p:nvSpPr>
          <p:cNvPr id="3" name="object 14">
            <a:extLst>
              <a:ext uri="{FF2B5EF4-FFF2-40B4-BE49-F238E27FC236}">
                <a16:creationId xmlns:a16="http://schemas.microsoft.com/office/drawing/2014/main" id="{0BEB7616-CE18-E011-0E34-425A5B3D961F}"/>
              </a:ext>
            </a:extLst>
          </p:cNvPr>
          <p:cNvSpPr txBox="1"/>
          <p:nvPr/>
        </p:nvSpPr>
        <p:spPr>
          <a:xfrm>
            <a:off x="7460615" y="1639196"/>
            <a:ext cx="41382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400" dirty="0">
                <a:latin typeface="Microsoft Sans Serif"/>
                <a:cs typeface="Microsoft Sans Serif"/>
              </a:rPr>
              <a:t>26.5.5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400" b="1" spc="-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Направления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и</a:t>
            </a: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содержание</a:t>
            </a:r>
            <a:r>
              <a:rPr sz="14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программы коррекционной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работы: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7FA9E125-2A0B-6AE3-3BCB-0CD7D076D141}"/>
              </a:ext>
            </a:extLst>
          </p:cNvPr>
          <p:cNvSpPr txBox="1"/>
          <p:nvPr/>
        </p:nvSpPr>
        <p:spPr>
          <a:xfrm>
            <a:off x="7460615" y="2296985"/>
            <a:ext cx="4731385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95"/>
              </a:spcBef>
            </a:pPr>
            <a:r>
              <a:rPr sz="1400" dirty="0">
                <a:latin typeface="Microsoft Sans Serif"/>
                <a:cs typeface="Microsoft Sans Serif"/>
              </a:rPr>
              <a:t>1.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Коррекционно-</a:t>
            </a:r>
            <a:r>
              <a:rPr sz="1400" spc="-10" dirty="0">
                <a:latin typeface="Microsoft Sans Serif"/>
                <a:cs typeface="Microsoft Sans Serif"/>
              </a:rPr>
              <a:t>развивающая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работа: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способствует удовлетворению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особых</a:t>
            </a:r>
            <a:r>
              <a:rPr sz="1400" spc="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образовательных</a:t>
            </a:r>
            <a:r>
              <a:rPr sz="1400" spc="-10" dirty="0">
                <a:latin typeface="Microsoft Sans Serif"/>
                <a:cs typeface="Microsoft Sans Serif"/>
              </a:rPr>
              <a:t> потребностей </a:t>
            </a:r>
            <a:r>
              <a:rPr sz="1400" dirty="0">
                <a:latin typeface="Microsoft Sans Serif"/>
                <a:cs typeface="Microsoft Sans Serif"/>
              </a:rPr>
              <a:t>обучающихся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ОВЗ,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освоению</a:t>
            </a:r>
            <a:r>
              <a:rPr sz="1400" spc="-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ими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АООП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НОО, </a:t>
            </a:r>
            <a:r>
              <a:rPr sz="1400" spc="-10" dirty="0">
                <a:latin typeface="Microsoft Sans Serif"/>
                <a:cs typeface="Microsoft Sans Serif"/>
              </a:rPr>
              <a:t>формированию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у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обучающихся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УУД.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50800">
              <a:lnSpc>
                <a:spcPct val="125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Содержание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данной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области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может</a:t>
            </a:r>
            <a:r>
              <a:rPr sz="1400" spc="-3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быть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дополнено </a:t>
            </a:r>
            <a:r>
              <a:rPr sz="1400" spc="-20" dirty="0">
                <a:latin typeface="Microsoft Sans Serif"/>
                <a:cs typeface="Microsoft Sans Serif"/>
              </a:rPr>
              <a:t>образовательной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организацией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самостоятельно,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исходя </a:t>
            </a:r>
            <a:r>
              <a:rPr sz="1400" dirty="0">
                <a:latin typeface="Microsoft Sans Serif"/>
                <a:cs typeface="Microsoft Sans Serif"/>
              </a:rPr>
              <a:t>из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психофизических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особенностей</a:t>
            </a:r>
            <a:r>
              <a:rPr sz="1400" spc="-6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обучающихся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на </a:t>
            </a:r>
            <a:r>
              <a:rPr sz="1400" dirty="0">
                <a:latin typeface="Microsoft Sans Serif"/>
                <a:cs typeface="Microsoft Sans Serif"/>
              </a:rPr>
              <a:t>основании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рекомендаций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ПМПК,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а</a:t>
            </a:r>
            <a:r>
              <a:rPr sz="1400" spc="-25" dirty="0">
                <a:latin typeface="Microsoft Sans Serif"/>
                <a:cs typeface="Microsoft Sans Serif"/>
              </a:rPr>
              <a:t> также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рекомендаций ППк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образовательной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организации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к</a:t>
            </a:r>
            <a:r>
              <a:rPr sz="14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коррекционно-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развивающей</a:t>
            </a:r>
            <a:r>
              <a:rPr sz="14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работе</a:t>
            </a:r>
            <a:r>
              <a:rPr sz="14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по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результатам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данного</a:t>
            </a:r>
            <a:endParaRPr sz="1400" dirty="0">
              <a:latin typeface="Microsoft Sans Serif"/>
              <a:cs typeface="Microsoft Sans Serif"/>
            </a:endParaRPr>
          </a:p>
          <a:p>
            <a:pPr marL="12700" marR="161290">
              <a:lnSpc>
                <a:spcPct val="125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обследования, </a:t>
            </a:r>
            <a:r>
              <a:rPr sz="1400" dirty="0">
                <a:latin typeface="Microsoft Sans Serif"/>
                <a:cs typeface="Microsoft Sans Serif"/>
              </a:rPr>
              <a:t>данных</a:t>
            </a:r>
            <a:r>
              <a:rPr sz="1400" spc="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систематического </a:t>
            </a:r>
            <a:r>
              <a:rPr sz="1400" spc="-10" dirty="0">
                <a:latin typeface="Microsoft Sans Serif"/>
                <a:cs typeface="Microsoft Sans Serif"/>
              </a:rPr>
              <a:t>мониторинга достижения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обучающимися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планируемых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результатов образования,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бесед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детьми,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педагогическими работниками,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том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числе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школьным</a:t>
            </a:r>
            <a:r>
              <a:rPr sz="14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педагогом- психологом</a:t>
            </a:r>
            <a:r>
              <a:rPr sz="1400" spc="-10" dirty="0">
                <a:latin typeface="Microsoft Sans Serif"/>
                <a:cs typeface="Microsoft Sans Serif"/>
              </a:rPr>
              <a:t>,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социальным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педагогом,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администрацией </a:t>
            </a:r>
            <a:r>
              <a:rPr sz="1400" dirty="0">
                <a:latin typeface="Microsoft Sans Serif"/>
                <a:cs typeface="Microsoft Sans Serif"/>
              </a:rPr>
              <a:t>школы,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родителями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(законными</a:t>
            </a:r>
            <a:r>
              <a:rPr sz="1400" spc="-7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представителями).</a:t>
            </a:r>
            <a:endParaRPr sz="1400" dirty="0">
              <a:latin typeface="Microsoft Sans Serif"/>
              <a:cs typeface="Microsoft Sans Serif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B2EEB66C-9E54-E5E6-E3ED-650E017490F1}"/>
              </a:ext>
            </a:extLst>
          </p:cNvPr>
          <p:cNvSpPr txBox="1"/>
          <p:nvPr/>
        </p:nvSpPr>
        <p:spPr>
          <a:xfrm>
            <a:off x="349200" y="2476080"/>
            <a:ext cx="3486150" cy="431165"/>
          </a:xfrm>
          <a:prstGeom prst="rect">
            <a:avLst/>
          </a:prstGeom>
          <a:solidFill>
            <a:srgbClr val="4966AC"/>
          </a:solidFill>
        </p:spPr>
        <p:txBody>
          <a:bodyPr vert="horz" wrap="square" lIns="0" tIns="59054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464"/>
              </a:spcBef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Утвержденные</a:t>
            </a:r>
            <a:r>
              <a:rPr sz="20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нормативы*</a:t>
            </a:r>
            <a:endParaRPr sz="2000" dirty="0">
              <a:latin typeface="Microsoft Sans Serif"/>
              <a:cs typeface="Microsoft Sans Serif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EA81998C-D97C-C109-8397-D3DB81AB8E9F}"/>
              </a:ext>
            </a:extLst>
          </p:cNvPr>
          <p:cNvSpPr txBox="1"/>
          <p:nvPr/>
        </p:nvSpPr>
        <p:spPr>
          <a:xfrm>
            <a:off x="349200" y="3162403"/>
            <a:ext cx="5633720" cy="1576705"/>
          </a:xfrm>
          <a:prstGeom prst="rect">
            <a:avLst/>
          </a:prstGeom>
          <a:solidFill>
            <a:srgbClr val="4966AC">
              <a:alpha val="19999"/>
            </a:srgbClr>
          </a:solidFill>
        </p:spPr>
        <p:txBody>
          <a:bodyPr vert="horz" wrap="square" lIns="0" tIns="128905" rIns="0" bIns="0" rtlCol="0">
            <a:spAutoFit/>
          </a:bodyPr>
          <a:lstStyle/>
          <a:p>
            <a:pPr marL="408305" indent="-287020">
              <a:lnSpc>
                <a:spcPct val="100000"/>
              </a:lnSpc>
              <a:spcBef>
                <a:spcPts val="1015"/>
              </a:spcBef>
              <a:buFont typeface="Wingdings"/>
              <a:buChar char=""/>
              <a:tabLst>
                <a:tab pos="408305" algn="l"/>
              </a:tabLst>
            </a:pPr>
            <a:r>
              <a:rPr sz="1450" dirty="0">
                <a:latin typeface="Microsoft Sans Serif"/>
                <a:cs typeface="Microsoft Sans Serif"/>
              </a:rPr>
              <a:t>1</a:t>
            </a:r>
            <a:r>
              <a:rPr sz="1450" spc="-5" dirty="0">
                <a:latin typeface="Microsoft Sans Serif"/>
                <a:cs typeface="Microsoft Sans Serif"/>
              </a:rPr>
              <a:t> </a:t>
            </a:r>
            <a:r>
              <a:rPr sz="1450" spc="-30" dirty="0">
                <a:latin typeface="Microsoft Sans Serif"/>
                <a:cs typeface="Microsoft Sans Serif"/>
              </a:rPr>
              <a:t>педагог-</a:t>
            </a:r>
            <a:r>
              <a:rPr sz="1450" dirty="0">
                <a:latin typeface="Microsoft Sans Serif"/>
                <a:cs typeface="Microsoft Sans Serif"/>
              </a:rPr>
              <a:t>психолог</a:t>
            </a:r>
            <a:r>
              <a:rPr sz="1450" spc="55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на</a:t>
            </a:r>
            <a:r>
              <a:rPr sz="1450" spc="-5" dirty="0">
                <a:latin typeface="Microsoft Sans Serif"/>
                <a:cs typeface="Microsoft Sans Serif"/>
              </a:rPr>
              <a:t> </a:t>
            </a:r>
            <a:r>
              <a:rPr sz="1450" spc="-10" dirty="0">
                <a:latin typeface="Microsoft Sans Serif"/>
                <a:cs typeface="Microsoft Sans Serif"/>
              </a:rPr>
              <a:t>каждые</a:t>
            </a:r>
            <a:r>
              <a:rPr sz="1450" spc="-5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20</a:t>
            </a:r>
            <a:r>
              <a:rPr sz="1450" spc="-15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обучающихся</a:t>
            </a:r>
            <a:r>
              <a:rPr sz="1450" spc="55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с</a:t>
            </a:r>
            <a:r>
              <a:rPr sz="1450" spc="5" dirty="0">
                <a:latin typeface="Microsoft Sans Serif"/>
                <a:cs typeface="Microsoft Sans Serif"/>
              </a:rPr>
              <a:t> </a:t>
            </a:r>
            <a:r>
              <a:rPr sz="1450" spc="-20" dirty="0">
                <a:latin typeface="Microsoft Sans Serif"/>
                <a:cs typeface="Microsoft Sans Serif"/>
              </a:rPr>
              <a:t>ОВЗ;</a:t>
            </a:r>
            <a:endParaRPr sz="1450" dirty="0">
              <a:latin typeface="Microsoft Sans Serif"/>
              <a:cs typeface="Microsoft Sans Serif"/>
            </a:endParaRPr>
          </a:p>
          <a:p>
            <a:pPr marL="408305" indent="-287020">
              <a:lnSpc>
                <a:spcPct val="100000"/>
              </a:lnSpc>
              <a:spcBef>
                <a:spcPts val="900"/>
              </a:spcBef>
              <a:buFont typeface="Wingdings"/>
              <a:buChar char=""/>
              <a:tabLst>
                <a:tab pos="408305" algn="l"/>
              </a:tabLst>
            </a:pPr>
            <a:r>
              <a:rPr sz="1450" dirty="0">
                <a:latin typeface="Microsoft Sans Serif"/>
                <a:cs typeface="Microsoft Sans Serif"/>
              </a:rPr>
              <a:t>1 </a:t>
            </a:r>
            <a:r>
              <a:rPr sz="1450" spc="-20" dirty="0">
                <a:latin typeface="Microsoft Sans Serif"/>
                <a:cs typeface="Microsoft Sans Serif"/>
              </a:rPr>
              <a:t>учитель-</a:t>
            </a:r>
            <a:r>
              <a:rPr sz="1450" dirty="0">
                <a:latin typeface="Microsoft Sans Serif"/>
                <a:cs typeface="Microsoft Sans Serif"/>
              </a:rPr>
              <a:t>дефектолог</a:t>
            </a:r>
            <a:r>
              <a:rPr sz="1450" spc="30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на</a:t>
            </a:r>
            <a:r>
              <a:rPr sz="1450" spc="10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6</a:t>
            </a:r>
            <a:r>
              <a:rPr sz="1450" spc="5" dirty="0">
                <a:latin typeface="Microsoft Sans Serif"/>
                <a:cs typeface="Microsoft Sans Serif"/>
              </a:rPr>
              <a:t> </a:t>
            </a:r>
            <a:r>
              <a:rPr sz="1450" spc="385" dirty="0">
                <a:latin typeface="Microsoft Sans Serif"/>
                <a:cs typeface="Microsoft Sans Serif"/>
              </a:rPr>
              <a:t>–</a:t>
            </a:r>
            <a:r>
              <a:rPr sz="1450" spc="10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12 обучающихся</a:t>
            </a:r>
            <a:r>
              <a:rPr sz="1450" spc="70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с </a:t>
            </a:r>
            <a:r>
              <a:rPr sz="1450" spc="-20" dirty="0">
                <a:latin typeface="Microsoft Sans Serif"/>
                <a:cs typeface="Microsoft Sans Serif"/>
              </a:rPr>
              <a:t>ОВЗ;</a:t>
            </a:r>
            <a:endParaRPr sz="1450" dirty="0">
              <a:latin typeface="Microsoft Sans Serif"/>
              <a:cs typeface="Microsoft Sans Serif"/>
            </a:endParaRPr>
          </a:p>
          <a:p>
            <a:pPr marL="408305" indent="-287020">
              <a:lnSpc>
                <a:spcPct val="100000"/>
              </a:lnSpc>
              <a:spcBef>
                <a:spcPts val="900"/>
              </a:spcBef>
              <a:buFont typeface="Wingdings"/>
              <a:buChar char=""/>
              <a:tabLst>
                <a:tab pos="408305" algn="l"/>
              </a:tabLst>
            </a:pPr>
            <a:r>
              <a:rPr sz="1450" dirty="0">
                <a:latin typeface="Microsoft Sans Serif"/>
                <a:cs typeface="Microsoft Sans Serif"/>
              </a:rPr>
              <a:t>1</a:t>
            </a:r>
            <a:r>
              <a:rPr sz="1450" spc="-5" dirty="0">
                <a:latin typeface="Microsoft Sans Serif"/>
                <a:cs typeface="Microsoft Sans Serif"/>
              </a:rPr>
              <a:t> </a:t>
            </a:r>
            <a:r>
              <a:rPr sz="1450" spc="-20" dirty="0">
                <a:latin typeface="Microsoft Sans Serif"/>
                <a:cs typeface="Microsoft Sans Serif"/>
              </a:rPr>
              <a:t>учитель-</a:t>
            </a:r>
            <a:r>
              <a:rPr sz="1450" dirty="0">
                <a:latin typeface="Microsoft Sans Serif"/>
                <a:cs typeface="Microsoft Sans Serif"/>
              </a:rPr>
              <a:t>логопед</a:t>
            </a:r>
            <a:r>
              <a:rPr sz="1450" spc="30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на</a:t>
            </a:r>
            <a:r>
              <a:rPr sz="1450" spc="5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6-12</a:t>
            </a:r>
            <a:r>
              <a:rPr sz="1450" spc="-10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обучающихся</a:t>
            </a:r>
            <a:r>
              <a:rPr sz="1450" spc="65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с </a:t>
            </a:r>
            <a:r>
              <a:rPr sz="1450" spc="-20" dirty="0">
                <a:latin typeface="Microsoft Sans Serif"/>
                <a:cs typeface="Microsoft Sans Serif"/>
              </a:rPr>
              <a:t>ОВЗ;</a:t>
            </a:r>
            <a:endParaRPr sz="1450" dirty="0">
              <a:latin typeface="Microsoft Sans Serif"/>
              <a:cs typeface="Microsoft Sans Serif"/>
            </a:endParaRPr>
          </a:p>
          <a:p>
            <a:pPr marL="408305" indent="-287020">
              <a:lnSpc>
                <a:spcPct val="100000"/>
              </a:lnSpc>
              <a:spcBef>
                <a:spcPts val="905"/>
              </a:spcBef>
              <a:buFont typeface="Wingdings"/>
              <a:buChar char=""/>
              <a:tabLst>
                <a:tab pos="408305" algn="l"/>
              </a:tabLst>
            </a:pPr>
            <a:r>
              <a:rPr sz="1450" dirty="0">
                <a:latin typeface="Microsoft Sans Serif"/>
                <a:cs typeface="Microsoft Sans Serif"/>
              </a:rPr>
              <a:t>1</a:t>
            </a:r>
            <a:r>
              <a:rPr sz="1450" spc="10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тьютор</a:t>
            </a:r>
            <a:r>
              <a:rPr sz="1450" spc="5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на</a:t>
            </a:r>
            <a:r>
              <a:rPr sz="1450" spc="5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1-6</a:t>
            </a:r>
            <a:r>
              <a:rPr sz="1450" spc="10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обучающихся</a:t>
            </a:r>
            <a:r>
              <a:rPr sz="1450" spc="60" dirty="0">
                <a:latin typeface="Microsoft Sans Serif"/>
                <a:cs typeface="Microsoft Sans Serif"/>
              </a:rPr>
              <a:t> </a:t>
            </a:r>
            <a:r>
              <a:rPr sz="1450" dirty="0">
                <a:latin typeface="Microsoft Sans Serif"/>
                <a:cs typeface="Microsoft Sans Serif"/>
              </a:rPr>
              <a:t>с</a:t>
            </a:r>
            <a:r>
              <a:rPr sz="1450" spc="15" dirty="0">
                <a:latin typeface="Microsoft Sans Serif"/>
                <a:cs typeface="Microsoft Sans Serif"/>
              </a:rPr>
              <a:t> </a:t>
            </a:r>
            <a:r>
              <a:rPr sz="1450" spc="-20" dirty="0">
                <a:latin typeface="Microsoft Sans Serif"/>
                <a:cs typeface="Microsoft Sans Serif"/>
              </a:rPr>
              <a:t>ОВЗ;</a:t>
            </a:r>
            <a:endParaRPr sz="1450" dirty="0">
              <a:latin typeface="Microsoft Sans Serif"/>
              <a:cs typeface="Microsoft Sans Serif"/>
            </a:endParaRPr>
          </a:p>
        </p:txBody>
      </p:sp>
      <p:sp>
        <p:nvSpPr>
          <p:cNvPr id="9" name="object 17">
            <a:extLst>
              <a:ext uri="{FF2B5EF4-FFF2-40B4-BE49-F238E27FC236}">
                <a16:creationId xmlns:a16="http://schemas.microsoft.com/office/drawing/2014/main" id="{DEDA67DF-9736-7B3F-D0A0-F9D3EEFD956E}"/>
              </a:ext>
            </a:extLst>
          </p:cNvPr>
          <p:cNvSpPr txBox="1"/>
          <p:nvPr/>
        </p:nvSpPr>
        <p:spPr>
          <a:xfrm>
            <a:off x="203403" y="6306161"/>
            <a:ext cx="11317605" cy="511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914"/>
              </a:lnSpc>
              <a:spcBef>
                <a:spcPts val="95"/>
              </a:spcBef>
            </a:pPr>
            <a:r>
              <a:rPr sz="1600" b="1" spc="-10" dirty="0">
                <a:solidFill>
                  <a:srgbClr val="1F5F9F"/>
                </a:solidFill>
                <a:latin typeface="Cambria"/>
                <a:cs typeface="Cambria"/>
              </a:rPr>
              <a:t>ФАОПы:</a:t>
            </a:r>
            <a:endParaRPr sz="1600" dirty="0">
              <a:latin typeface="Cambria"/>
              <a:cs typeface="Cambria"/>
            </a:endParaRPr>
          </a:p>
          <a:p>
            <a:pPr marL="12700">
              <a:lnSpc>
                <a:spcPts val="1914"/>
              </a:lnSpc>
            </a:pPr>
            <a:r>
              <a:rPr sz="1600" spc="-55" dirty="0">
                <a:solidFill>
                  <a:srgbClr val="1F5F9F"/>
                </a:solidFill>
                <a:latin typeface="Verdana"/>
                <a:cs typeface="Verdana"/>
              </a:rPr>
              <a:t>https://consultant.edu.gov.ru/cgi/online.cgi?req=doc&amp;base=LAW&amp;n=484538&amp;rnd=7FRbVw#uOxQQuUuGzdk724Z1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1" name="object 27">
            <a:extLst>
              <a:ext uri="{FF2B5EF4-FFF2-40B4-BE49-F238E27FC236}">
                <a16:creationId xmlns:a16="http://schemas.microsoft.com/office/drawing/2014/main" id="{C686748A-4C3E-6D1B-8A3E-4175DFB66F2B}"/>
              </a:ext>
            </a:extLst>
          </p:cNvPr>
          <p:cNvSpPr/>
          <p:nvPr/>
        </p:nvSpPr>
        <p:spPr>
          <a:xfrm>
            <a:off x="1295280" y="436491"/>
            <a:ext cx="10792800" cy="671830"/>
          </a:xfrm>
          <a:custGeom>
            <a:avLst/>
            <a:gdLst/>
            <a:ahLst/>
            <a:cxnLst/>
            <a:rect l="l" t="t" r="r" b="b"/>
            <a:pathLst>
              <a:path w="10676255" h="671830">
                <a:moveTo>
                  <a:pt x="10340467" y="0"/>
                </a:moveTo>
                <a:lnTo>
                  <a:pt x="335788" y="0"/>
                </a:lnTo>
                <a:lnTo>
                  <a:pt x="286168" y="3641"/>
                </a:lnTo>
                <a:lnTo>
                  <a:pt x="238809" y="14219"/>
                </a:lnTo>
                <a:lnTo>
                  <a:pt x="194230" y="31213"/>
                </a:lnTo>
                <a:lnTo>
                  <a:pt x="152950" y="54105"/>
                </a:lnTo>
                <a:lnTo>
                  <a:pt x="115488" y="82373"/>
                </a:lnTo>
                <a:lnTo>
                  <a:pt x="82364" y="115498"/>
                </a:lnTo>
                <a:lnTo>
                  <a:pt x="54098" y="152961"/>
                </a:lnTo>
                <a:lnTo>
                  <a:pt x="31209" y="194241"/>
                </a:lnTo>
                <a:lnTo>
                  <a:pt x="14217" y="238819"/>
                </a:lnTo>
                <a:lnTo>
                  <a:pt x="3640" y="286174"/>
                </a:lnTo>
                <a:lnTo>
                  <a:pt x="0" y="335788"/>
                </a:lnTo>
                <a:lnTo>
                  <a:pt x="3640" y="385401"/>
                </a:lnTo>
                <a:lnTo>
                  <a:pt x="14217" y="432756"/>
                </a:lnTo>
                <a:lnTo>
                  <a:pt x="31209" y="477334"/>
                </a:lnTo>
                <a:lnTo>
                  <a:pt x="54098" y="518614"/>
                </a:lnTo>
                <a:lnTo>
                  <a:pt x="82364" y="556077"/>
                </a:lnTo>
                <a:lnTo>
                  <a:pt x="115488" y="589202"/>
                </a:lnTo>
                <a:lnTo>
                  <a:pt x="152950" y="617470"/>
                </a:lnTo>
                <a:lnTo>
                  <a:pt x="194230" y="640362"/>
                </a:lnTo>
                <a:lnTo>
                  <a:pt x="238809" y="657356"/>
                </a:lnTo>
                <a:lnTo>
                  <a:pt x="286168" y="667934"/>
                </a:lnTo>
                <a:lnTo>
                  <a:pt x="335788" y="671576"/>
                </a:lnTo>
                <a:lnTo>
                  <a:pt x="10340467" y="671576"/>
                </a:lnTo>
                <a:lnTo>
                  <a:pt x="10390080" y="667934"/>
                </a:lnTo>
                <a:lnTo>
                  <a:pt x="10437435" y="657356"/>
                </a:lnTo>
                <a:lnTo>
                  <a:pt x="10482013" y="640362"/>
                </a:lnTo>
                <a:lnTo>
                  <a:pt x="10523293" y="617470"/>
                </a:lnTo>
                <a:lnTo>
                  <a:pt x="10560756" y="589202"/>
                </a:lnTo>
                <a:lnTo>
                  <a:pt x="10593881" y="556077"/>
                </a:lnTo>
                <a:lnTo>
                  <a:pt x="10622149" y="518614"/>
                </a:lnTo>
                <a:lnTo>
                  <a:pt x="10645041" y="477334"/>
                </a:lnTo>
                <a:lnTo>
                  <a:pt x="10662035" y="432756"/>
                </a:lnTo>
                <a:lnTo>
                  <a:pt x="10672613" y="385401"/>
                </a:lnTo>
                <a:lnTo>
                  <a:pt x="10676255" y="335788"/>
                </a:lnTo>
                <a:lnTo>
                  <a:pt x="10672613" y="286174"/>
                </a:lnTo>
                <a:lnTo>
                  <a:pt x="10662035" y="238819"/>
                </a:lnTo>
                <a:lnTo>
                  <a:pt x="10645041" y="194241"/>
                </a:lnTo>
                <a:lnTo>
                  <a:pt x="10622149" y="152961"/>
                </a:lnTo>
                <a:lnTo>
                  <a:pt x="10593881" y="115498"/>
                </a:lnTo>
                <a:lnTo>
                  <a:pt x="10560756" y="82373"/>
                </a:lnTo>
                <a:lnTo>
                  <a:pt x="10523293" y="54105"/>
                </a:lnTo>
                <a:lnTo>
                  <a:pt x="10482013" y="31213"/>
                </a:lnTo>
                <a:lnTo>
                  <a:pt x="10437435" y="14219"/>
                </a:lnTo>
                <a:lnTo>
                  <a:pt x="10390080" y="3641"/>
                </a:lnTo>
                <a:lnTo>
                  <a:pt x="1034046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КОРРЕКЦИОННО-</a:t>
            </a:r>
            <a:r>
              <a:rPr lang="ru-RU" b="1" spc="-4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</a:t>
            </a:r>
            <a:r>
              <a:rPr lang="ru-RU" b="1" spc="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ОБУЧАЮЩИМИСЯ</a:t>
            </a:r>
            <a:r>
              <a:rPr lang="ru-RU" b="1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spc="-5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ОВЗ,</a:t>
            </a:r>
            <a:r>
              <a:rPr lang="ru-RU" b="1" spc="-6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spc="-4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ИНВАЛИДНОСТЬЮ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699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DEF66-8FA4-640A-89B3-502D9C516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Рисунок 4">
            <a:extLst>
              <a:ext uri="{FF2B5EF4-FFF2-40B4-BE49-F238E27FC236}">
                <a16:creationId xmlns:a16="http://schemas.microsoft.com/office/drawing/2014/main" id="{F71AD308-201B-69EF-7A3B-FA138B6D0C67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r="77444"/>
          <a:stretch/>
        </p:blipFill>
        <p:spPr>
          <a:xfrm>
            <a:off x="349200" y="72000"/>
            <a:ext cx="946080" cy="788400"/>
          </a:xfrm>
          <a:prstGeom prst="rect">
            <a:avLst/>
          </a:prstGeom>
          <a:ln>
            <a:noFill/>
          </a:ln>
        </p:spPr>
      </p:pic>
      <p:sp>
        <p:nvSpPr>
          <p:cNvPr id="8" name="object 16">
            <a:extLst>
              <a:ext uri="{FF2B5EF4-FFF2-40B4-BE49-F238E27FC236}">
                <a16:creationId xmlns:a16="http://schemas.microsoft.com/office/drawing/2014/main" id="{D380A07D-3501-B9B7-93C3-6DC24060DA62}"/>
              </a:ext>
            </a:extLst>
          </p:cNvPr>
          <p:cNvSpPr txBox="1"/>
          <p:nvPr/>
        </p:nvSpPr>
        <p:spPr>
          <a:xfrm>
            <a:off x="1295280" y="4874026"/>
            <a:ext cx="9991845" cy="1610056"/>
          </a:xfrm>
          <a:prstGeom prst="rect">
            <a:avLst/>
          </a:prstGeom>
          <a:solidFill>
            <a:srgbClr val="4966AC">
              <a:alpha val="19999"/>
            </a:srgbClr>
          </a:solidFill>
        </p:spPr>
        <p:txBody>
          <a:bodyPr vert="horz" wrap="square" lIns="0" tIns="128905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1015"/>
              </a:spcBef>
              <a:tabLst>
                <a:tab pos="408305" algn="l"/>
              </a:tabLst>
            </a:pPr>
            <a:r>
              <a:rPr lang="ru-RU" sz="1450" dirty="0">
                <a:latin typeface="Microsoft Sans Serif"/>
                <a:cs typeface="Microsoft Sans Serif"/>
              </a:rPr>
              <a:t>ПРОВЕДЕН АНАЛИЗ ШКАЛ ЕДИНОЙ МЕТОДИКИ СОЦИАЛЬНО-ПСИХОЛОГИЧЕСКОГО ТЕТИРОВАНИЯ</a:t>
            </a:r>
          </a:p>
          <a:p>
            <a:pPr marL="121285">
              <a:lnSpc>
                <a:spcPct val="100000"/>
              </a:lnSpc>
              <a:spcBef>
                <a:spcPts val="1015"/>
              </a:spcBef>
              <a:tabLst>
                <a:tab pos="408305" algn="l"/>
              </a:tabLst>
            </a:pPr>
            <a:r>
              <a:rPr lang="ru-RU" sz="1450" dirty="0">
                <a:latin typeface="Microsoft Sans Serif"/>
                <a:cs typeface="Microsoft Sans Serif"/>
              </a:rPr>
              <a:t>Тенденция попадания в «группу риска» за счет превалирования критических показателей факторов защиты над факторами риска.</a:t>
            </a:r>
          </a:p>
          <a:p>
            <a:pPr marL="121285">
              <a:lnSpc>
                <a:spcPct val="100000"/>
              </a:lnSpc>
              <a:spcBef>
                <a:spcPts val="1015"/>
              </a:spcBef>
              <a:tabLst>
                <a:tab pos="408305" algn="l"/>
              </a:tabLst>
            </a:pPr>
            <a:r>
              <a:rPr lang="ru-RU" dirty="0">
                <a:latin typeface="Microsoft Sans Serif"/>
                <a:cs typeface="Microsoft Sans Serif"/>
              </a:rPr>
              <a:t>Необходимость разработки мер, направленных на повышение жизнестойкости личности обучающихся, </a:t>
            </a:r>
            <a:r>
              <a:rPr lang="ru-RU" dirty="0" err="1">
                <a:latin typeface="Microsoft Sans Serif"/>
                <a:cs typeface="Microsoft Sans Serif"/>
              </a:rPr>
              <a:t>совладающих</a:t>
            </a:r>
            <a:r>
              <a:rPr lang="ru-RU" dirty="0">
                <a:latin typeface="Microsoft Sans Serif"/>
                <a:cs typeface="Microsoft Sans Serif"/>
              </a:rPr>
              <a:t> стратегий поведения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249405C-AB09-E521-FAEC-B1DCBA63675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7362823" y="1659347"/>
            <a:ext cx="436245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2025-2026 учебном году пройдет апробация методических рекомендаций по применению 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 СПТ-ОВЗ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определяют тестирование и работу с его результатами среди обучающихся с ограниченными возможностями здоровья следующих групп: с нарушениями зрения (слабовидящие), с нарушениями слуха (слабослышащие), с нарушениями опорно-двигательного аппарата, и не имеющих нарушений интеллекта.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FCE3CB9-FC71-D4FA-4253-4CDE4F420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11265"/>
              </p:ext>
            </p:extLst>
          </p:nvPr>
        </p:nvGraphicFramePr>
        <p:xfrm>
          <a:off x="349200" y="1227480"/>
          <a:ext cx="6454739" cy="3170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2123">
                  <a:extLst>
                    <a:ext uri="{9D8B030D-6E8A-4147-A177-3AD203B41FA5}">
                      <a16:colId xmlns:a16="http://schemas.microsoft.com/office/drawing/2014/main" val="2302894850"/>
                    </a:ext>
                  </a:extLst>
                </a:gridCol>
                <a:gridCol w="735841">
                  <a:extLst>
                    <a:ext uri="{9D8B030D-6E8A-4147-A177-3AD203B41FA5}">
                      <a16:colId xmlns:a16="http://schemas.microsoft.com/office/drawing/2014/main" val="2288449108"/>
                    </a:ext>
                  </a:extLst>
                </a:gridCol>
                <a:gridCol w="737152">
                  <a:extLst>
                    <a:ext uri="{9D8B030D-6E8A-4147-A177-3AD203B41FA5}">
                      <a16:colId xmlns:a16="http://schemas.microsoft.com/office/drawing/2014/main" val="320336220"/>
                    </a:ext>
                  </a:extLst>
                </a:gridCol>
                <a:gridCol w="1268981">
                  <a:extLst>
                    <a:ext uri="{9D8B030D-6E8A-4147-A177-3AD203B41FA5}">
                      <a16:colId xmlns:a16="http://schemas.microsoft.com/office/drawing/2014/main" val="3816546869"/>
                    </a:ext>
                  </a:extLst>
                </a:gridCol>
                <a:gridCol w="858616">
                  <a:extLst>
                    <a:ext uri="{9D8B030D-6E8A-4147-A177-3AD203B41FA5}">
                      <a16:colId xmlns:a16="http://schemas.microsoft.com/office/drawing/2014/main" val="457603125"/>
                    </a:ext>
                  </a:extLst>
                </a:gridCol>
                <a:gridCol w="1007268">
                  <a:extLst>
                    <a:ext uri="{9D8B030D-6E8A-4147-A177-3AD203B41FA5}">
                      <a16:colId xmlns:a16="http://schemas.microsoft.com/office/drawing/2014/main" val="110366143"/>
                    </a:ext>
                  </a:extLst>
                </a:gridCol>
                <a:gridCol w="794758">
                  <a:extLst>
                    <a:ext uri="{9D8B030D-6E8A-4147-A177-3AD203B41FA5}">
                      <a16:colId xmlns:a16="http://schemas.microsoft.com/office/drawing/2014/main" val="3130838501"/>
                    </a:ext>
                  </a:extLst>
                </a:gridCol>
              </a:tblGrid>
              <a:tr h="633658">
                <a:tc rowSpan="3">
                  <a:txBody>
                    <a:bodyPr/>
                    <a:lstStyle/>
                    <a:p>
                      <a:pPr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900" kern="100" dirty="0">
                          <a:effectLst/>
                        </a:rPr>
                        <a:t>Количество протестированных</a:t>
                      </a:r>
                      <a:endParaRPr lang="ru-RU" sz="1200" kern="100" dirty="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1000" kern="100" dirty="0">
                          <a:effectLst/>
                        </a:rPr>
                        <a:t>чел.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Высокая</a:t>
                      </a:r>
                      <a:endParaRPr lang="ru-RU" sz="1200" kern="10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 вероятность проявлений рискового поведения</a:t>
                      </a:r>
                      <a:endParaRPr lang="ru-RU" sz="1200" kern="10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чел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Высочайшая </a:t>
                      </a:r>
                      <a:endParaRPr lang="ru-RU" sz="1200" kern="10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вероятность проявлений рискового поведения</a:t>
                      </a:r>
                      <a:endParaRPr lang="ru-RU" sz="1200" kern="10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чел.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017966"/>
                  </a:ext>
                </a:extLst>
              </a:tr>
              <a:tr h="342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900" b="1" kern="100" dirty="0">
                          <a:effectLst/>
                        </a:rPr>
                        <a:t>2024-2025</a:t>
                      </a:r>
                      <a:endParaRPr lang="ru-RU" sz="1200" b="1" kern="100" dirty="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900" b="1" kern="100" dirty="0" err="1">
                          <a:effectLst/>
                        </a:rPr>
                        <a:t>уч.г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900" kern="100">
                          <a:effectLst/>
                        </a:rPr>
                        <a:t>2023-2024</a:t>
                      </a:r>
                      <a:endParaRPr lang="ru-RU" sz="1200" kern="10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900" kern="100">
                          <a:effectLst/>
                        </a:rPr>
                        <a:t>уч.г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900" b="1" kern="100" dirty="0">
                          <a:effectLst/>
                        </a:rPr>
                        <a:t>2024-2025</a:t>
                      </a:r>
                      <a:endParaRPr lang="ru-RU" sz="1200" b="1" kern="100" dirty="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900" b="1" kern="100" dirty="0" err="1">
                          <a:effectLst/>
                        </a:rPr>
                        <a:t>уч.г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900" kern="100">
                          <a:effectLst/>
                        </a:rPr>
                        <a:t>2023-2024</a:t>
                      </a:r>
                      <a:endParaRPr lang="ru-RU" sz="1200" kern="10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900" kern="100">
                          <a:effectLst/>
                        </a:rPr>
                        <a:t>уч.г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900" b="1" kern="100" dirty="0">
                          <a:effectLst/>
                        </a:rPr>
                        <a:t>2024-2025</a:t>
                      </a:r>
                      <a:endParaRPr lang="ru-RU" sz="1200" b="1" kern="100" dirty="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900" b="1" kern="100" dirty="0" err="1">
                          <a:effectLst/>
                        </a:rPr>
                        <a:t>уч.г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900" kern="100">
                          <a:effectLst/>
                        </a:rPr>
                        <a:t>2023-2024</a:t>
                      </a:r>
                      <a:endParaRPr lang="ru-RU" sz="1200" kern="10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900" kern="100">
                          <a:effectLst/>
                        </a:rPr>
                        <a:t>уч.г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159180043"/>
                  </a:ext>
                </a:extLst>
              </a:tr>
              <a:tr h="304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26838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kern="100">
                          <a:effectLst/>
                        </a:rPr>
                        <a:t>25283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2088</a:t>
                      </a:r>
                    </a:p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7,78%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kern="100" dirty="0">
                          <a:effectLst/>
                        </a:rPr>
                        <a:t>4121</a:t>
                      </a:r>
                    </a:p>
                    <a:p>
                      <a:pPr algn="ctr" fontAlgn="base">
                        <a:buNone/>
                      </a:pPr>
                      <a:r>
                        <a:rPr lang="ru-RU" sz="1200" kern="100" dirty="0">
                          <a:effectLst/>
                        </a:rPr>
                        <a:t>16,3%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521</a:t>
                      </a:r>
                    </a:p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1,94%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kern="100">
                          <a:effectLst/>
                        </a:rPr>
                        <a:t>1033</a:t>
                      </a:r>
                    </a:p>
                    <a:p>
                      <a:pPr algn="ctr" fontAlgn="base">
                        <a:buNone/>
                      </a:pPr>
                      <a:r>
                        <a:rPr lang="ru-RU" sz="1200" kern="100">
                          <a:effectLst/>
                        </a:rPr>
                        <a:t>4,09%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11894269"/>
                  </a:ext>
                </a:extLst>
              </a:tr>
              <a:tr h="506926"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7-9 классы</a:t>
                      </a:r>
                      <a:endParaRPr lang="ru-RU" sz="1200" kern="10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Форма </a:t>
                      </a:r>
                      <a:endParaRPr lang="ru-RU" sz="1200" kern="10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А-130</a:t>
                      </a:r>
                      <a:endParaRPr lang="ru-RU" sz="1200" kern="10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15922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kern="100">
                          <a:effectLst/>
                        </a:rPr>
                        <a:t>15306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1254</a:t>
                      </a:r>
                    </a:p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8,19%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kern="100">
                          <a:effectLst/>
                        </a:rPr>
                        <a:t>1374</a:t>
                      </a:r>
                    </a:p>
                    <a:p>
                      <a:pPr algn="ctr" fontAlgn="base">
                        <a:buNone/>
                      </a:pPr>
                      <a:r>
                        <a:rPr lang="ru-RU" sz="1200" kern="100">
                          <a:effectLst/>
                        </a:rPr>
                        <a:t>8,98%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295</a:t>
                      </a:r>
                    </a:p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1,93%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kern="100">
                          <a:effectLst/>
                        </a:rPr>
                        <a:t>614</a:t>
                      </a:r>
                    </a:p>
                    <a:p>
                      <a:pPr algn="ctr" fontAlgn="base">
                        <a:buNone/>
                      </a:pPr>
                      <a:r>
                        <a:rPr lang="ru-RU" sz="1200" kern="100">
                          <a:effectLst/>
                        </a:rPr>
                        <a:t>4,01%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139343666"/>
                  </a:ext>
                </a:extLst>
              </a:tr>
              <a:tr h="506926"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10-11 классы</a:t>
                      </a:r>
                      <a:endParaRPr lang="ru-RU" sz="1200" kern="10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Форма</a:t>
                      </a:r>
                      <a:endParaRPr lang="ru-RU" sz="1200" kern="10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 В-170</a:t>
                      </a:r>
                      <a:endParaRPr lang="ru-RU" sz="1200" kern="10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4000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kern="100">
                          <a:effectLst/>
                        </a:rPr>
                        <a:t>3675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232</a:t>
                      </a:r>
                    </a:p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5,8%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kern="100">
                          <a:effectLst/>
                        </a:rPr>
                        <a:t>1037</a:t>
                      </a:r>
                    </a:p>
                    <a:p>
                      <a:pPr algn="ctr" fontAlgn="base">
                        <a:buNone/>
                      </a:pPr>
                      <a:r>
                        <a:rPr lang="ru-RU" sz="1200" kern="100">
                          <a:effectLst/>
                        </a:rPr>
                        <a:t>28,22%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138</a:t>
                      </a:r>
                    </a:p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3,45%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kern="100">
                          <a:effectLst/>
                        </a:rPr>
                        <a:t>43</a:t>
                      </a:r>
                    </a:p>
                    <a:p>
                      <a:pPr algn="ctr" fontAlgn="base">
                        <a:buNone/>
                      </a:pPr>
                      <a:r>
                        <a:rPr lang="ru-RU" sz="1200" kern="100">
                          <a:effectLst/>
                        </a:rPr>
                        <a:t>1,17%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45272894"/>
                  </a:ext>
                </a:extLst>
              </a:tr>
              <a:tr h="506926"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Обучающиеся СПО</a:t>
                      </a:r>
                      <a:endParaRPr lang="ru-RU" sz="1200" kern="10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Форма</a:t>
                      </a:r>
                      <a:endParaRPr lang="ru-RU" sz="1200" kern="100">
                        <a:effectLst/>
                      </a:endParaRPr>
                    </a:p>
                    <a:p>
                      <a:pPr algn="ctr" fontAlgn="base">
                        <a:buNone/>
                      </a:pPr>
                      <a:r>
                        <a:rPr lang="ru-RU" sz="1000" kern="100">
                          <a:effectLst/>
                        </a:rPr>
                        <a:t>С-170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6916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kern="100">
                          <a:effectLst/>
                        </a:rPr>
                        <a:t>6302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602</a:t>
                      </a:r>
                    </a:p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8,7%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kern="100">
                          <a:effectLst/>
                        </a:rPr>
                        <a:t>1710</a:t>
                      </a:r>
                    </a:p>
                    <a:p>
                      <a:pPr algn="ctr" fontAlgn="base">
                        <a:buNone/>
                      </a:pPr>
                      <a:r>
                        <a:rPr lang="ru-RU" sz="1200" kern="100">
                          <a:effectLst/>
                        </a:rPr>
                        <a:t>27,13%</a:t>
                      </a:r>
                      <a:endParaRPr lang="ru-RU" sz="12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88</a:t>
                      </a:r>
                    </a:p>
                    <a:p>
                      <a:pPr algn="ctr" fontAlgn="base">
                        <a:buNone/>
                      </a:pPr>
                      <a:r>
                        <a:rPr lang="ru-RU" sz="1200" b="1" kern="100" dirty="0">
                          <a:effectLst/>
                        </a:rPr>
                        <a:t>1,27%</a:t>
                      </a:r>
                      <a:endParaRPr lang="ru-RU" sz="12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buNone/>
                      </a:pPr>
                      <a:r>
                        <a:rPr lang="ru-RU" sz="1200" kern="100" dirty="0">
                          <a:effectLst/>
                        </a:rPr>
                        <a:t>376</a:t>
                      </a:r>
                    </a:p>
                    <a:p>
                      <a:pPr algn="ctr" fontAlgn="base">
                        <a:buNone/>
                      </a:pPr>
                      <a:r>
                        <a:rPr lang="ru-RU" sz="1200" kern="100" dirty="0">
                          <a:effectLst/>
                        </a:rPr>
                        <a:t>5,97%</a:t>
                      </a:r>
                      <a:endParaRPr lang="ru-RU" sz="12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641144822"/>
                  </a:ext>
                </a:extLst>
              </a:tr>
            </a:tbl>
          </a:graphicData>
        </a:graphic>
      </p:graphicFrame>
      <p:sp>
        <p:nvSpPr>
          <p:cNvPr id="12" name="object 27">
            <a:extLst>
              <a:ext uri="{FF2B5EF4-FFF2-40B4-BE49-F238E27FC236}">
                <a16:creationId xmlns:a16="http://schemas.microsoft.com/office/drawing/2014/main" id="{6D948A34-C3C0-791E-0E15-EFBF5C1C9765}"/>
              </a:ext>
            </a:extLst>
          </p:cNvPr>
          <p:cNvSpPr/>
          <p:nvPr/>
        </p:nvSpPr>
        <p:spPr>
          <a:xfrm>
            <a:off x="1166545" y="258166"/>
            <a:ext cx="10676255" cy="671830"/>
          </a:xfrm>
          <a:custGeom>
            <a:avLst/>
            <a:gdLst/>
            <a:ahLst/>
            <a:cxnLst/>
            <a:rect l="l" t="t" r="r" b="b"/>
            <a:pathLst>
              <a:path w="10676255" h="671830">
                <a:moveTo>
                  <a:pt x="10340467" y="0"/>
                </a:moveTo>
                <a:lnTo>
                  <a:pt x="335788" y="0"/>
                </a:lnTo>
                <a:lnTo>
                  <a:pt x="286168" y="3641"/>
                </a:lnTo>
                <a:lnTo>
                  <a:pt x="238809" y="14219"/>
                </a:lnTo>
                <a:lnTo>
                  <a:pt x="194230" y="31213"/>
                </a:lnTo>
                <a:lnTo>
                  <a:pt x="152950" y="54105"/>
                </a:lnTo>
                <a:lnTo>
                  <a:pt x="115488" y="82373"/>
                </a:lnTo>
                <a:lnTo>
                  <a:pt x="82364" y="115498"/>
                </a:lnTo>
                <a:lnTo>
                  <a:pt x="54098" y="152961"/>
                </a:lnTo>
                <a:lnTo>
                  <a:pt x="31209" y="194241"/>
                </a:lnTo>
                <a:lnTo>
                  <a:pt x="14217" y="238819"/>
                </a:lnTo>
                <a:lnTo>
                  <a:pt x="3640" y="286174"/>
                </a:lnTo>
                <a:lnTo>
                  <a:pt x="0" y="335788"/>
                </a:lnTo>
                <a:lnTo>
                  <a:pt x="3640" y="385401"/>
                </a:lnTo>
                <a:lnTo>
                  <a:pt x="14217" y="432756"/>
                </a:lnTo>
                <a:lnTo>
                  <a:pt x="31209" y="477334"/>
                </a:lnTo>
                <a:lnTo>
                  <a:pt x="54098" y="518614"/>
                </a:lnTo>
                <a:lnTo>
                  <a:pt x="82364" y="556077"/>
                </a:lnTo>
                <a:lnTo>
                  <a:pt x="115488" y="589202"/>
                </a:lnTo>
                <a:lnTo>
                  <a:pt x="152950" y="617470"/>
                </a:lnTo>
                <a:lnTo>
                  <a:pt x="194230" y="640362"/>
                </a:lnTo>
                <a:lnTo>
                  <a:pt x="238809" y="657356"/>
                </a:lnTo>
                <a:lnTo>
                  <a:pt x="286168" y="667934"/>
                </a:lnTo>
                <a:lnTo>
                  <a:pt x="335788" y="671576"/>
                </a:lnTo>
                <a:lnTo>
                  <a:pt x="10340467" y="671576"/>
                </a:lnTo>
                <a:lnTo>
                  <a:pt x="10390080" y="667934"/>
                </a:lnTo>
                <a:lnTo>
                  <a:pt x="10437435" y="657356"/>
                </a:lnTo>
                <a:lnTo>
                  <a:pt x="10482013" y="640362"/>
                </a:lnTo>
                <a:lnTo>
                  <a:pt x="10523293" y="617470"/>
                </a:lnTo>
                <a:lnTo>
                  <a:pt x="10560756" y="589202"/>
                </a:lnTo>
                <a:lnTo>
                  <a:pt x="10593881" y="556077"/>
                </a:lnTo>
                <a:lnTo>
                  <a:pt x="10622149" y="518614"/>
                </a:lnTo>
                <a:lnTo>
                  <a:pt x="10645041" y="477334"/>
                </a:lnTo>
                <a:lnTo>
                  <a:pt x="10662035" y="432756"/>
                </a:lnTo>
                <a:lnTo>
                  <a:pt x="10672613" y="385401"/>
                </a:lnTo>
                <a:lnTo>
                  <a:pt x="10676255" y="335788"/>
                </a:lnTo>
                <a:lnTo>
                  <a:pt x="10672613" y="286174"/>
                </a:lnTo>
                <a:lnTo>
                  <a:pt x="10662035" y="238819"/>
                </a:lnTo>
                <a:lnTo>
                  <a:pt x="10645041" y="194241"/>
                </a:lnTo>
                <a:lnTo>
                  <a:pt x="10622149" y="152961"/>
                </a:lnTo>
                <a:lnTo>
                  <a:pt x="10593881" y="115498"/>
                </a:lnTo>
                <a:lnTo>
                  <a:pt x="10560756" y="82373"/>
                </a:lnTo>
                <a:lnTo>
                  <a:pt x="10523293" y="54105"/>
                </a:lnTo>
                <a:lnTo>
                  <a:pt x="10482013" y="31213"/>
                </a:lnTo>
                <a:lnTo>
                  <a:pt x="10437435" y="14219"/>
                </a:lnTo>
                <a:lnTo>
                  <a:pt x="10390080" y="3641"/>
                </a:lnTo>
                <a:lnTo>
                  <a:pt x="1034046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СОЦИАЛЬНО-ПСИХОЛОГИЧЕСКОГО ТЕСТИРОВАНИЯ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243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Рисунок 4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380" r="77444"/>
          <a:stretch/>
        </p:blipFill>
        <p:spPr>
          <a:xfrm>
            <a:off x="349200" y="0"/>
            <a:ext cx="946080" cy="788400"/>
          </a:xfrm>
          <a:prstGeom prst="rect">
            <a:avLst/>
          </a:prstGeom>
          <a:ln>
            <a:noFill/>
          </a:ln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635481225"/>
              </p:ext>
            </p:extLst>
          </p:nvPr>
        </p:nvGraphicFramePr>
        <p:xfrm>
          <a:off x="349200" y="650178"/>
          <a:ext cx="3525660" cy="2822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9EF91E0-131B-AD76-58F0-1BBE0C02C4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65482"/>
              </p:ext>
            </p:extLst>
          </p:nvPr>
        </p:nvGraphicFramePr>
        <p:xfrm>
          <a:off x="287915" y="3472317"/>
          <a:ext cx="3648229" cy="254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64010A71-99CD-0CFE-AA63-A2CDAF7B733E}"/>
              </a:ext>
            </a:extLst>
          </p:cNvPr>
          <p:cNvSpPr/>
          <p:nvPr/>
        </p:nvSpPr>
        <p:spPr>
          <a:xfrm>
            <a:off x="4014235" y="1576616"/>
            <a:ext cx="978408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7EC54B30-1187-4B01-AA3A-701E2003EA60}"/>
              </a:ext>
            </a:extLst>
          </p:cNvPr>
          <p:cNvSpPr/>
          <p:nvPr/>
        </p:nvSpPr>
        <p:spPr>
          <a:xfrm>
            <a:off x="4153610" y="3948859"/>
            <a:ext cx="978408" cy="4846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40063-30B8-71DC-E6DB-932CB8AEE001}"/>
              </a:ext>
            </a:extLst>
          </p:cNvPr>
          <p:cNvSpPr txBox="1"/>
          <p:nvPr/>
        </p:nvSpPr>
        <p:spPr>
          <a:xfrm>
            <a:off x="5132018" y="788400"/>
            <a:ext cx="67107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600" dirty="0"/>
              <a:t>Методические рекомендации содержат алгоритмы действий педагога-психолога (психолога в сфере образования) образовательной организации в ситуации, требующей оказания экстренной и кризисной психологической помощи, и разработаны для организации и эффективного оказания психологической помощи участникам образовательных отношений. Алгоритмизация действий педагога-психолога (психолога в сфере образования) в части оказания психологической помощи в экстренных и кризисных ситуациях позволяет как снизить психоэмоциональное напряжение специалиста, оказывающего помощь, так и организовать целенаправленную и последовательную деятельность в сложных ситуациях.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FA2A4E-E06C-DDB6-311D-368B77A0C611}"/>
              </a:ext>
            </a:extLst>
          </p:cNvPr>
          <p:cNvSpPr txBox="1"/>
          <p:nvPr/>
        </p:nvSpPr>
        <p:spPr>
          <a:xfrm>
            <a:off x="5254588" y="3883473"/>
            <a:ext cx="67107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Методические материалы по алгоритмам действий специалистов в ситуациях выявления тревожных факторов поведения несовершеннолетних обучающихся, свидетельствующих о совершаемых противоправных посягательствах в их отношении, в том числе против половой неприкосновенности </a:t>
            </a:r>
          </a:p>
        </p:txBody>
      </p:sp>
      <p:sp>
        <p:nvSpPr>
          <p:cNvPr id="12" name="object 27">
            <a:extLst>
              <a:ext uri="{FF2B5EF4-FFF2-40B4-BE49-F238E27FC236}">
                <a16:creationId xmlns:a16="http://schemas.microsoft.com/office/drawing/2014/main" id="{06203B4C-9819-E3EF-8337-00F2365CD007}"/>
              </a:ext>
            </a:extLst>
          </p:cNvPr>
          <p:cNvSpPr/>
          <p:nvPr/>
        </p:nvSpPr>
        <p:spPr>
          <a:xfrm>
            <a:off x="2532185" y="62159"/>
            <a:ext cx="8752114" cy="671830"/>
          </a:xfrm>
          <a:custGeom>
            <a:avLst/>
            <a:gdLst/>
            <a:ahLst/>
            <a:cxnLst/>
            <a:rect l="l" t="t" r="r" b="b"/>
            <a:pathLst>
              <a:path w="10676255" h="671830">
                <a:moveTo>
                  <a:pt x="10340467" y="0"/>
                </a:moveTo>
                <a:lnTo>
                  <a:pt x="335788" y="0"/>
                </a:lnTo>
                <a:lnTo>
                  <a:pt x="286168" y="3641"/>
                </a:lnTo>
                <a:lnTo>
                  <a:pt x="238809" y="14219"/>
                </a:lnTo>
                <a:lnTo>
                  <a:pt x="194230" y="31213"/>
                </a:lnTo>
                <a:lnTo>
                  <a:pt x="152950" y="54105"/>
                </a:lnTo>
                <a:lnTo>
                  <a:pt x="115488" y="82373"/>
                </a:lnTo>
                <a:lnTo>
                  <a:pt x="82364" y="115498"/>
                </a:lnTo>
                <a:lnTo>
                  <a:pt x="54098" y="152961"/>
                </a:lnTo>
                <a:lnTo>
                  <a:pt x="31209" y="194241"/>
                </a:lnTo>
                <a:lnTo>
                  <a:pt x="14217" y="238819"/>
                </a:lnTo>
                <a:lnTo>
                  <a:pt x="3640" y="286174"/>
                </a:lnTo>
                <a:lnTo>
                  <a:pt x="0" y="335788"/>
                </a:lnTo>
                <a:lnTo>
                  <a:pt x="3640" y="385401"/>
                </a:lnTo>
                <a:lnTo>
                  <a:pt x="14217" y="432756"/>
                </a:lnTo>
                <a:lnTo>
                  <a:pt x="31209" y="477334"/>
                </a:lnTo>
                <a:lnTo>
                  <a:pt x="54098" y="518614"/>
                </a:lnTo>
                <a:lnTo>
                  <a:pt x="82364" y="556077"/>
                </a:lnTo>
                <a:lnTo>
                  <a:pt x="115488" y="589202"/>
                </a:lnTo>
                <a:lnTo>
                  <a:pt x="152950" y="617470"/>
                </a:lnTo>
                <a:lnTo>
                  <a:pt x="194230" y="640362"/>
                </a:lnTo>
                <a:lnTo>
                  <a:pt x="238809" y="657356"/>
                </a:lnTo>
                <a:lnTo>
                  <a:pt x="286168" y="667934"/>
                </a:lnTo>
                <a:lnTo>
                  <a:pt x="335788" y="671576"/>
                </a:lnTo>
                <a:lnTo>
                  <a:pt x="10340467" y="671576"/>
                </a:lnTo>
                <a:lnTo>
                  <a:pt x="10390080" y="667934"/>
                </a:lnTo>
                <a:lnTo>
                  <a:pt x="10437435" y="657356"/>
                </a:lnTo>
                <a:lnTo>
                  <a:pt x="10482013" y="640362"/>
                </a:lnTo>
                <a:lnTo>
                  <a:pt x="10523293" y="617470"/>
                </a:lnTo>
                <a:lnTo>
                  <a:pt x="10560756" y="589202"/>
                </a:lnTo>
                <a:lnTo>
                  <a:pt x="10593881" y="556077"/>
                </a:lnTo>
                <a:lnTo>
                  <a:pt x="10622149" y="518614"/>
                </a:lnTo>
                <a:lnTo>
                  <a:pt x="10645041" y="477334"/>
                </a:lnTo>
                <a:lnTo>
                  <a:pt x="10662035" y="432756"/>
                </a:lnTo>
                <a:lnTo>
                  <a:pt x="10672613" y="385401"/>
                </a:lnTo>
                <a:lnTo>
                  <a:pt x="10676255" y="335788"/>
                </a:lnTo>
                <a:lnTo>
                  <a:pt x="10672613" y="286174"/>
                </a:lnTo>
                <a:lnTo>
                  <a:pt x="10662035" y="238819"/>
                </a:lnTo>
                <a:lnTo>
                  <a:pt x="10645041" y="194241"/>
                </a:lnTo>
                <a:lnTo>
                  <a:pt x="10622149" y="152961"/>
                </a:lnTo>
                <a:lnTo>
                  <a:pt x="10593881" y="115498"/>
                </a:lnTo>
                <a:lnTo>
                  <a:pt x="10560756" y="82373"/>
                </a:lnTo>
                <a:lnTo>
                  <a:pt x="10523293" y="54105"/>
                </a:lnTo>
                <a:lnTo>
                  <a:pt x="10482013" y="31213"/>
                </a:lnTo>
                <a:lnTo>
                  <a:pt x="10437435" y="14219"/>
                </a:lnTo>
                <a:lnTo>
                  <a:pt x="10390080" y="3641"/>
                </a:lnTo>
                <a:lnTo>
                  <a:pt x="1034046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spc="-1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БУЛЛИНГА</a:t>
            </a:r>
          </a:p>
          <a:p>
            <a:endParaRPr dirty="0"/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9B3C81FA-161E-DFA6-7FA2-089FAD829C29}"/>
              </a:ext>
            </a:extLst>
          </p:cNvPr>
          <p:cNvSpPr txBox="1"/>
          <p:nvPr/>
        </p:nvSpPr>
        <p:spPr>
          <a:xfrm>
            <a:off x="1593900" y="5276118"/>
            <a:ext cx="10248899" cy="1419556"/>
          </a:xfrm>
          <a:prstGeom prst="rect">
            <a:avLst/>
          </a:prstGeom>
          <a:solidFill>
            <a:srgbClr val="4966AC">
              <a:alpha val="19999"/>
            </a:srgbClr>
          </a:solidFill>
        </p:spPr>
        <p:txBody>
          <a:bodyPr vert="horz" wrap="square" lIns="0" tIns="128905" rIns="0" bIns="0" rtlCol="0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психологической диагностики в контексте проблем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буллинга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кибербуллинга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проведение мероприятий по выявлению несовершеннолетних, склонных к проявлению жестокости. Проведение тематических совещаний, педсоветов по вопросам организации и состояния работы по профилактике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буллинга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подростковой среде (поручение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Минобра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17940" y="100903"/>
            <a:ext cx="838599" cy="65587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979232" y="2547873"/>
            <a:ext cx="3990975" cy="2326640"/>
            <a:chOff x="7784338" y="2108326"/>
            <a:chExt cx="3990975" cy="2326640"/>
          </a:xfrm>
        </p:grpSpPr>
        <p:sp>
          <p:nvSpPr>
            <p:cNvPr id="4" name="object 4"/>
            <p:cNvSpPr/>
            <p:nvPr/>
          </p:nvSpPr>
          <p:spPr>
            <a:xfrm>
              <a:off x="7784338" y="2108326"/>
              <a:ext cx="3990975" cy="2326640"/>
            </a:xfrm>
            <a:custGeom>
              <a:avLst/>
              <a:gdLst/>
              <a:ahLst/>
              <a:cxnLst/>
              <a:rect l="l" t="t" r="r" b="b"/>
              <a:pathLst>
                <a:path w="3990975" h="2326640">
                  <a:moveTo>
                    <a:pt x="3758056" y="0"/>
                  </a:moveTo>
                  <a:lnTo>
                    <a:pt x="232536" y="0"/>
                  </a:lnTo>
                  <a:lnTo>
                    <a:pt x="185681" y="4730"/>
                  </a:lnTo>
                  <a:lnTo>
                    <a:pt x="142035" y="18297"/>
                  </a:lnTo>
                  <a:lnTo>
                    <a:pt x="102536" y="39761"/>
                  </a:lnTo>
                  <a:lnTo>
                    <a:pt x="68119" y="68183"/>
                  </a:lnTo>
                  <a:lnTo>
                    <a:pt x="39721" y="102623"/>
                  </a:lnTo>
                  <a:lnTo>
                    <a:pt x="18278" y="142142"/>
                  </a:lnTo>
                  <a:lnTo>
                    <a:pt x="4725" y="185802"/>
                  </a:lnTo>
                  <a:lnTo>
                    <a:pt x="0" y="232663"/>
                  </a:lnTo>
                  <a:lnTo>
                    <a:pt x="0" y="2093849"/>
                  </a:lnTo>
                  <a:lnTo>
                    <a:pt x="4725" y="2140746"/>
                  </a:lnTo>
                  <a:lnTo>
                    <a:pt x="18278" y="2184423"/>
                  </a:lnTo>
                  <a:lnTo>
                    <a:pt x="39721" y="2223945"/>
                  </a:lnTo>
                  <a:lnTo>
                    <a:pt x="68119" y="2258377"/>
                  </a:lnTo>
                  <a:lnTo>
                    <a:pt x="102536" y="2286784"/>
                  </a:lnTo>
                  <a:lnTo>
                    <a:pt x="142035" y="2308232"/>
                  </a:lnTo>
                  <a:lnTo>
                    <a:pt x="185681" y="2321787"/>
                  </a:lnTo>
                  <a:lnTo>
                    <a:pt x="232536" y="2326513"/>
                  </a:lnTo>
                  <a:lnTo>
                    <a:pt x="3758056" y="2326513"/>
                  </a:lnTo>
                  <a:lnTo>
                    <a:pt x="3804918" y="2321787"/>
                  </a:lnTo>
                  <a:lnTo>
                    <a:pt x="3848578" y="2308232"/>
                  </a:lnTo>
                  <a:lnTo>
                    <a:pt x="3888097" y="2286784"/>
                  </a:lnTo>
                  <a:lnTo>
                    <a:pt x="3922537" y="2258377"/>
                  </a:lnTo>
                  <a:lnTo>
                    <a:pt x="3950959" y="2223945"/>
                  </a:lnTo>
                  <a:lnTo>
                    <a:pt x="3972423" y="2184423"/>
                  </a:lnTo>
                  <a:lnTo>
                    <a:pt x="3985990" y="2140746"/>
                  </a:lnTo>
                  <a:lnTo>
                    <a:pt x="3990720" y="2093849"/>
                  </a:lnTo>
                  <a:lnTo>
                    <a:pt x="3990720" y="232663"/>
                  </a:lnTo>
                  <a:lnTo>
                    <a:pt x="3985990" y="185802"/>
                  </a:lnTo>
                  <a:lnTo>
                    <a:pt x="3972423" y="142142"/>
                  </a:lnTo>
                  <a:lnTo>
                    <a:pt x="3950959" y="102623"/>
                  </a:lnTo>
                  <a:lnTo>
                    <a:pt x="3922537" y="68183"/>
                  </a:lnTo>
                  <a:lnTo>
                    <a:pt x="3888097" y="39761"/>
                  </a:lnTo>
                  <a:lnTo>
                    <a:pt x="3848578" y="18297"/>
                  </a:lnTo>
                  <a:lnTo>
                    <a:pt x="3804918" y="4730"/>
                  </a:lnTo>
                  <a:lnTo>
                    <a:pt x="3758056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13471" y="3474719"/>
              <a:ext cx="3192780" cy="688340"/>
            </a:xfrm>
            <a:custGeom>
              <a:avLst/>
              <a:gdLst/>
              <a:ahLst/>
              <a:cxnLst/>
              <a:rect l="l" t="t" r="r" b="b"/>
              <a:pathLst>
                <a:path w="3192779" h="688339">
                  <a:moveTo>
                    <a:pt x="3123692" y="0"/>
                  </a:moveTo>
                  <a:lnTo>
                    <a:pt x="68833" y="0"/>
                  </a:lnTo>
                  <a:lnTo>
                    <a:pt x="42005" y="5415"/>
                  </a:lnTo>
                  <a:lnTo>
                    <a:pt x="20129" y="20177"/>
                  </a:lnTo>
                  <a:lnTo>
                    <a:pt x="5397" y="42058"/>
                  </a:lnTo>
                  <a:lnTo>
                    <a:pt x="0" y="68833"/>
                  </a:lnTo>
                  <a:lnTo>
                    <a:pt x="0" y="619505"/>
                  </a:lnTo>
                  <a:lnTo>
                    <a:pt x="5397" y="646334"/>
                  </a:lnTo>
                  <a:lnTo>
                    <a:pt x="20129" y="668210"/>
                  </a:lnTo>
                  <a:lnTo>
                    <a:pt x="42005" y="682942"/>
                  </a:lnTo>
                  <a:lnTo>
                    <a:pt x="68833" y="688339"/>
                  </a:lnTo>
                  <a:lnTo>
                    <a:pt x="3123692" y="688339"/>
                  </a:lnTo>
                  <a:lnTo>
                    <a:pt x="3150467" y="682942"/>
                  </a:lnTo>
                  <a:lnTo>
                    <a:pt x="3172348" y="668210"/>
                  </a:lnTo>
                  <a:lnTo>
                    <a:pt x="3187110" y="646334"/>
                  </a:lnTo>
                  <a:lnTo>
                    <a:pt x="3192526" y="619505"/>
                  </a:lnTo>
                  <a:lnTo>
                    <a:pt x="3192526" y="68833"/>
                  </a:lnTo>
                  <a:lnTo>
                    <a:pt x="3187110" y="42058"/>
                  </a:lnTo>
                  <a:lnTo>
                    <a:pt x="3172348" y="20177"/>
                  </a:lnTo>
                  <a:lnTo>
                    <a:pt x="3150467" y="5415"/>
                  </a:lnTo>
                  <a:lnTo>
                    <a:pt x="3123692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13471" y="3474719"/>
              <a:ext cx="3192780" cy="688340"/>
            </a:xfrm>
            <a:custGeom>
              <a:avLst/>
              <a:gdLst/>
              <a:ahLst/>
              <a:cxnLst/>
              <a:rect l="l" t="t" r="r" b="b"/>
              <a:pathLst>
                <a:path w="3192779" h="688339">
                  <a:moveTo>
                    <a:pt x="0" y="68833"/>
                  </a:moveTo>
                  <a:lnTo>
                    <a:pt x="5397" y="42058"/>
                  </a:lnTo>
                  <a:lnTo>
                    <a:pt x="20129" y="20177"/>
                  </a:lnTo>
                  <a:lnTo>
                    <a:pt x="42005" y="5415"/>
                  </a:lnTo>
                  <a:lnTo>
                    <a:pt x="68833" y="0"/>
                  </a:lnTo>
                  <a:lnTo>
                    <a:pt x="3123692" y="0"/>
                  </a:lnTo>
                  <a:lnTo>
                    <a:pt x="3150467" y="5415"/>
                  </a:lnTo>
                  <a:lnTo>
                    <a:pt x="3172348" y="20177"/>
                  </a:lnTo>
                  <a:lnTo>
                    <a:pt x="3187110" y="42058"/>
                  </a:lnTo>
                  <a:lnTo>
                    <a:pt x="3192526" y="68833"/>
                  </a:lnTo>
                  <a:lnTo>
                    <a:pt x="3192526" y="619505"/>
                  </a:lnTo>
                  <a:lnTo>
                    <a:pt x="3187110" y="646334"/>
                  </a:lnTo>
                  <a:lnTo>
                    <a:pt x="3172348" y="668210"/>
                  </a:lnTo>
                  <a:lnTo>
                    <a:pt x="3150467" y="682942"/>
                  </a:lnTo>
                  <a:lnTo>
                    <a:pt x="3123692" y="688339"/>
                  </a:lnTo>
                  <a:lnTo>
                    <a:pt x="68833" y="688339"/>
                  </a:lnTo>
                  <a:lnTo>
                    <a:pt x="42005" y="682942"/>
                  </a:lnTo>
                  <a:lnTo>
                    <a:pt x="20129" y="668210"/>
                  </a:lnTo>
                  <a:lnTo>
                    <a:pt x="5397" y="646334"/>
                  </a:lnTo>
                  <a:lnTo>
                    <a:pt x="0" y="619505"/>
                  </a:lnTo>
                  <a:lnTo>
                    <a:pt x="0" y="6883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042730" y="1526031"/>
            <a:ext cx="3695065" cy="3076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Segoe UI Light"/>
                <a:cs typeface="Segoe UI Light"/>
              </a:rPr>
              <a:t>ФЕДЕРАЛЬНЫЙ</a:t>
            </a:r>
            <a:r>
              <a:rPr sz="1400" spc="-55" dirty="0">
                <a:latin typeface="Segoe UI Light"/>
                <a:cs typeface="Segoe UI Light"/>
              </a:rPr>
              <a:t> </a:t>
            </a:r>
            <a:r>
              <a:rPr sz="1400" dirty="0">
                <a:latin typeface="Segoe UI Light"/>
                <a:cs typeface="Segoe UI Light"/>
              </a:rPr>
              <a:t>РЕЕСТР</a:t>
            </a:r>
            <a:r>
              <a:rPr sz="1400" spc="-15" dirty="0">
                <a:latin typeface="Segoe UI Light"/>
                <a:cs typeface="Segoe UI Light"/>
              </a:rPr>
              <a:t> </a:t>
            </a:r>
            <a:r>
              <a:rPr sz="1400" spc="-10" dirty="0">
                <a:latin typeface="Segoe UI Light"/>
                <a:cs typeface="Segoe UI Light"/>
              </a:rPr>
              <a:t>ПЕДАГОГОВ-</a:t>
            </a:r>
            <a:endParaRPr sz="1400" dirty="0">
              <a:latin typeface="Segoe UI Light"/>
              <a:cs typeface="Segoe UI Light"/>
            </a:endParaRPr>
          </a:p>
          <a:p>
            <a:pPr marL="12700" marR="5080">
              <a:lnSpc>
                <a:spcPct val="100000"/>
              </a:lnSpc>
            </a:pPr>
            <a:r>
              <a:rPr sz="1400" dirty="0">
                <a:latin typeface="Segoe UI Light"/>
                <a:cs typeface="Segoe UI Light"/>
              </a:rPr>
              <a:t>ПСИХОЛОГОВ,</a:t>
            </a:r>
            <a:r>
              <a:rPr sz="1400" spc="-35" dirty="0">
                <a:latin typeface="Segoe UI Light"/>
                <a:cs typeface="Segoe UI Light"/>
              </a:rPr>
              <a:t> </a:t>
            </a:r>
            <a:r>
              <a:rPr sz="1400" dirty="0">
                <a:latin typeface="Segoe UI Light"/>
                <a:cs typeface="Segoe UI Light"/>
              </a:rPr>
              <a:t>ИМЕЮЩИХ</a:t>
            </a:r>
            <a:r>
              <a:rPr sz="1400" spc="-50" dirty="0">
                <a:latin typeface="Segoe UI Light"/>
                <a:cs typeface="Segoe UI Light"/>
              </a:rPr>
              <a:t> </a:t>
            </a:r>
            <a:r>
              <a:rPr sz="1400" spc="-10" dirty="0">
                <a:latin typeface="Segoe UI Light"/>
                <a:cs typeface="Segoe UI Light"/>
              </a:rPr>
              <a:t>КОМПЕТЕНЦИИ </a:t>
            </a:r>
            <a:r>
              <a:rPr sz="1400" dirty="0">
                <a:latin typeface="Segoe UI Light"/>
                <a:cs typeface="Segoe UI Light"/>
              </a:rPr>
              <a:t>ПО</a:t>
            </a:r>
            <a:r>
              <a:rPr sz="1400" spc="-25" dirty="0">
                <a:latin typeface="Segoe UI Light"/>
                <a:cs typeface="Segoe UI Light"/>
              </a:rPr>
              <a:t> </a:t>
            </a:r>
            <a:r>
              <a:rPr sz="1400" dirty="0">
                <a:latin typeface="Segoe UI Light"/>
                <a:cs typeface="Segoe UI Light"/>
              </a:rPr>
              <a:t>ОКАЗАНИЮ</a:t>
            </a:r>
            <a:r>
              <a:rPr sz="1400" spc="-25" dirty="0">
                <a:latin typeface="Segoe UI Light"/>
                <a:cs typeface="Segoe UI Light"/>
              </a:rPr>
              <a:t> </a:t>
            </a:r>
            <a:r>
              <a:rPr sz="1400" dirty="0">
                <a:latin typeface="Segoe UI Light"/>
                <a:cs typeface="Segoe UI Light"/>
              </a:rPr>
              <a:t>ЭКСТРЕННОЙ</a:t>
            </a:r>
            <a:r>
              <a:rPr sz="1400" spc="-25" dirty="0">
                <a:latin typeface="Segoe UI Light"/>
                <a:cs typeface="Segoe UI Light"/>
              </a:rPr>
              <a:t> </a:t>
            </a:r>
            <a:r>
              <a:rPr sz="1400" dirty="0">
                <a:latin typeface="Segoe UI Light"/>
                <a:cs typeface="Segoe UI Light"/>
              </a:rPr>
              <a:t>И</a:t>
            </a:r>
            <a:r>
              <a:rPr sz="1400" spc="-50" dirty="0">
                <a:latin typeface="Segoe UI Light"/>
                <a:cs typeface="Segoe UI Light"/>
              </a:rPr>
              <a:t> </a:t>
            </a:r>
            <a:r>
              <a:rPr sz="1400" spc="-10" dirty="0">
                <a:latin typeface="Segoe UI Light"/>
                <a:cs typeface="Segoe UI Light"/>
              </a:rPr>
              <a:t>КРИЗИСНОЙ </a:t>
            </a:r>
            <a:r>
              <a:rPr sz="1400" dirty="0">
                <a:latin typeface="Segoe UI Light"/>
                <a:cs typeface="Segoe UI Light"/>
              </a:rPr>
              <a:t>ПСИХОЛОГИЧЕСКОЙ</a:t>
            </a:r>
            <a:r>
              <a:rPr sz="1400" spc="-80" dirty="0">
                <a:latin typeface="Segoe UI Light"/>
                <a:cs typeface="Segoe UI Light"/>
              </a:rPr>
              <a:t> </a:t>
            </a:r>
            <a:r>
              <a:rPr sz="1400" spc="-10" dirty="0">
                <a:latin typeface="Segoe UI Light"/>
                <a:cs typeface="Segoe UI Light"/>
              </a:rPr>
              <a:t>ПОМОЩИ</a:t>
            </a:r>
            <a:endParaRPr sz="1400" dirty="0">
              <a:latin typeface="Segoe UI Light"/>
              <a:cs typeface="Segoe UI Light"/>
            </a:endParaRPr>
          </a:p>
          <a:p>
            <a:pPr marL="267970" algn="ctr">
              <a:lnSpc>
                <a:spcPct val="100000"/>
              </a:lnSpc>
              <a:spcBef>
                <a:spcPts val="1614"/>
              </a:spcBef>
            </a:pPr>
            <a:r>
              <a:rPr sz="1600" dirty="0">
                <a:latin typeface="Segoe UI Light"/>
                <a:cs typeface="Segoe UI Light"/>
              </a:rPr>
              <a:t>Раздел,</a:t>
            </a:r>
            <a:r>
              <a:rPr sz="1600" spc="-40" dirty="0">
                <a:latin typeface="Segoe UI Light"/>
                <a:cs typeface="Segoe UI Light"/>
              </a:rPr>
              <a:t> </a:t>
            </a:r>
            <a:r>
              <a:rPr sz="1600" dirty="0">
                <a:latin typeface="Segoe UI Light"/>
                <a:cs typeface="Segoe UI Light"/>
              </a:rPr>
              <a:t>включающий</a:t>
            </a:r>
            <a:r>
              <a:rPr sz="1600" spc="-45" dirty="0">
                <a:latin typeface="Segoe UI Light"/>
                <a:cs typeface="Segoe UI Light"/>
              </a:rPr>
              <a:t> </a:t>
            </a:r>
            <a:r>
              <a:rPr sz="1600" spc="-10" dirty="0">
                <a:latin typeface="Segoe UI Light"/>
                <a:cs typeface="Segoe UI Light"/>
              </a:rPr>
              <a:t>педагогов-</a:t>
            </a:r>
            <a:endParaRPr sz="1600" dirty="0">
              <a:latin typeface="Segoe UI Light"/>
              <a:cs typeface="Segoe UI Light"/>
            </a:endParaRPr>
          </a:p>
          <a:p>
            <a:pPr marL="267335" algn="ctr">
              <a:lnSpc>
                <a:spcPct val="100000"/>
              </a:lnSpc>
            </a:pPr>
            <a:r>
              <a:rPr sz="1600" spc="-10" dirty="0">
                <a:latin typeface="Segoe UI Light"/>
                <a:cs typeface="Segoe UI Light"/>
              </a:rPr>
              <a:t>психологов</a:t>
            </a:r>
            <a:r>
              <a:rPr sz="1600" spc="-25" dirty="0">
                <a:latin typeface="Segoe UI Light"/>
                <a:cs typeface="Segoe UI Light"/>
              </a:rPr>
              <a:t> </a:t>
            </a:r>
            <a:r>
              <a:rPr sz="1600" spc="-20" dirty="0">
                <a:latin typeface="Segoe UI Light"/>
                <a:cs typeface="Segoe UI Light"/>
              </a:rPr>
              <a:t>ППМС-</a:t>
            </a:r>
            <a:r>
              <a:rPr sz="1600" spc="-10" dirty="0">
                <a:latin typeface="Segoe UI Light"/>
                <a:cs typeface="Segoe UI Light"/>
              </a:rPr>
              <a:t>центров</a:t>
            </a:r>
            <a:endParaRPr sz="1600" dirty="0">
              <a:latin typeface="Segoe UI Light"/>
              <a:cs typeface="Segoe UI Light"/>
            </a:endParaRPr>
          </a:p>
          <a:p>
            <a:pPr marL="367030" marR="91440" indent="1270" algn="ctr">
              <a:lnSpc>
                <a:spcPct val="99700"/>
              </a:lnSpc>
              <a:spcBef>
                <a:spcPts val="5"/>
              </a:spcBef>
            </a:pPr>
            <a:r>
              <a:rPr sz="1600" dirty="0">
                <a:latin typeface="Segoe UI Light"/>
                <a:cs typeface="Segoe UI Light"/>
              </a:rPr>
              <a:t>для</a:t>
            </a:r>
            <a:r>
              <a:rPr sz="1600" spc="-55" dirty="0">
                <a:latin typeface="Segoe UI Light"/>
                <a:cs typeface="Segoe UI Light"/>
              </a:rPr>
              <a:t> </a:t>
            </a:r>
            <a:r>
              <a:rPr sz="1600" dirty="0">
                <a:latin typeface="Segoe UI Light"/>
                <a:cs typeface="Segoe UI Light"/>
              </a:rPr>
              <a:t>осуществления</a:t>
            </a:r>
            <a:r>
              <a:rPr sz="1600" spc="-40" dirty="0">
                <a:latin typeface="Segoe UI Light"/>
                <a:cs typeface="Segoe UI Light"/>
              </a:rPr>
              <a:t> </a:t>
            </a:r>
            <a:r>
              <a:rPr sz="1600" spc="-10" dirty="0">
                <a:latin typeface="Segoe UI Light"/>
                <a:cs typeface="Segoe UI Light"/>
              </a:rPr>
              <a:t>консультативной работы</a:t>
            </a:r>
            <a:r>
              <a:rPr sz="1600" spc="-30" dirty="0">
                <a:latin typeface="Segoe UI Light"/>
                <a:cs typeface="Segoe UI Light"/>
              </a:rPr>
              <a:t> </a:t>
            </a:r>
            <a:r>
              <a:rPr sz="1600" dirty="0">
                <a:latin typeface="Segoe UI Light"/>
                <a:cs typeface="Segoe UI Light"/>
              </a:rPr>
              <a:t>с</a:t>
            </a:r>
            <a:r>
              <a:rPr sz="1600" spc="-60" dirty="0">
                <a:latin typeface="Segoe UI Light"/>
                <a:cs typeface="Segoe UI Light"/>
              </a:rPr>
              <a:t> </a:t>
            </a:r>
            <a:r>
              <a:rPr sz="1600" dirty="0">
                <a:latin typeface="Segoe UI Light"/>
                <a:cs typeface="Segoe UI Light"/>
              </a:rPr>
              <a:t>членами</a:t>
            </a:r>
            <a:r>
              <a:rPr sz="1600" spc="-40" dirty="0">
                <a:latin typeface="Segoe UI Light"/>
                <a:cs typeface="Segoe UI Light"/>
              </a:rPr>
              <a:t> </a:t>
            </a:r>
            <a:r>
              <a:rPr sz="1600" dirty="0">
                <a:latin typeface="Segoe UI Light"/>
                <a:cs typeface="Segoe UI Light"/>
              </a:rPr>
              <a:t>семей</a:t>
            </a:r>
            <a:r>
              <a:rPr sz="1600" spc="-30" dirty="0">
                <a:latin typeface="Segoe UI Light"/>
                <a:cs typeface="Segoe UI Light"/>
              </a:rPr>
              <a:t> </a:t>
            </a:r>
            <a:r>
              <a:rPr sz="1600" spc="-10" dirty="0">
                <a:latin typeface="Segoe UI Light"/>
                <a:cs typeface="Segoe UI Light"/>
              </a:rPr>
              <a:t>участников (ветеранов)</a:t>
            </a:r>
            <a:r>
              <a:rPr sz="1600" spc="-50" dirty="0">
                <a:latin typeface="Segoe UI Light"/>
                <a:cs typeface="Segoe UI Light"/>
              </a:rPr>
              <a:t> </a:t>
            </a:r>
            <a:r>
              <a:rPr sz="1600" spc="-25" dirty="0">
                <a:latin typeface="Segoe UI Light"/>
                <a:cs typeface="Segoe UI Light"/>
              </a:rPr>
              <a:t>СВО</a:t>
            </a:r>
            <a:endParaRPr sz="1600" dirty="0">
              <a:latin typeface="Segoe UI Light"/>
              <a:cs typeface="Segoe UI Light"/>
            </a:endParaRPr>
          </a:p>
          <a:p>
            <a:pPr marL="1014730" marR="680085" algn="ctr">
              <a:lnSpc>
                <a:spcPts val="2870"/>
              </a:lnSpc>
              <a:spcBef>
                <a:spcPts val="450"/>
              </a:spcBef>
            </a:pPr>
            <a:r>
              <a:rPr sz="2400" dirty="0">
                <a:latin typeface="Segoe UI Light"/>
                <a:cs typeface="Segoe UI Light"/>
              </a:rPr>
              <a:t>397 </a:t>
            </a:r>
            <a:r>
              <a:rPr sz="2400" spc="-10" dirty="0">
                <a:latin typeface="Segoe UI Light"/>
                <a:cs typeface="Segoe UI Light"/>
              </a:rPr>
              <a:t>педагогов- психологов</a:t>
            </a:r>
            <a:endParaRPr sz="2400" dirty="0">
              <a:latin typeface="Segoe UI Light"/>
              <a:cs typeface="Segoe U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1752" y="1115313"/>
            <a:ext cx="2991485" cy="1432560"/>
          </a:xfrm>
          <a:custGeom>
            <a:avLst/>
            <a:gdLst/>
            <a:ahLst/>
            <a:cxnLst/>
            <a:rect l="l" t="t" r="r" b="b"/>
            <a:pathLst>
              <a:path w="2991485" h="1432560">
                <a:moveTo>
                  <a:pt x="0" y="0"/>
                </a:moveTo>
                <a:lnTo>
                  <a:pt x="2752521" y="0"/>
                </a:lnTo>
                <a:lnTo>
                  <a:pt x="2991281" y="238760"/>
                </a:lnTo>
                <a:lnTo>
                  <a:pt x="2991281" y="1432433"/>
                </a:lnTo>
                <a:lnTo>
                  <a:pt x="238760" y="1432433"/>
                </a:lnTo>
                <a:lnTo>
                  <a:pt x="0" y="119367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9999" y="1260475"/>
            <a:ext cx="25050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Республиканский проект</a:t>
            </a:r>
            <a:endParaRPr sz="1800">
              <a:latin typeface="Times New Roman"/>
              <a:cs typeface="Times New Roman"/>
            </a:endParaRPr>
          </a:p>
          <a:p>
            <a:pPr marL="12700" marR="1057275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«Дети</a:t>
            </a:r>
            <a:r>
              <a:rPr sz="1800" spc="-20" dirty="0">
                <a:latin typeface="Times New Roman"/>
                <a:cs typeface="Times New Roman"/>
              </a:rPr>
              <a:t> Героев»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Кабардино-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Балкарской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Республике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4465" y="1041019"/>
            <a:ext cx="3964940" cy="9347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BC4946"/>
                </a:solidFill>
                <a:latin typeface="Times New Roman"/>
                <a:cs typeface="Times New Roman"/>
              </a:rPr>
              <a:t>филиалы</a:t>
            </a:r>
            <a:r>
              <a:rPr sz="2000" b="1" spc="20" dirty="0">
                <a:solidFill>
                  <a:srgbClr val="BC4946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BC4946"/>
                </a:solidFill>
                <a:latin typeface="Times New Roman"/>
                <a:cs typeface="Times New Roman"/>
              </a:rPr>
              <a:t>Государственного</a:t>
            </a:r>
            <a:r>
              <a:rPr sz="2000" b="1" spc="-20" dirty="0">
                <a:solidFill>
                  <a:srgbClr val="BC494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BC4946"/>
                </a:solidFill>
                <a:latin typeface="Times New Roman"/>
                <a:cs typeface="Times New Roman"/>
              </a:rPr>
              <a:t>фонда </a:t>
            </a:r>
            <a:r>
              <a:rPr sz="2000" b="1" dirty="0">
                <a:solidFill>
                  <a:srgbClr val="BC4946"/>
                </a:solidFill>
                <a:latin typeface="Times New Roman"/>
                <a:cs typeface="Times New Roman"/>
              </a:rPr>
              <a:t>поддержки</a:t>
            </a:r>
            <a:r>
              <a:rPr sz="2000" b="1" spc="-75" dirty="0">
                <a:solidFill>
                  <a:srgbClr val="BC494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BC4946"/>
                </a:solidFill>
                <a:latin typeface="Times New Roman"/>
                <a:cs typeface="Times New Roman"/>
              </a:rPr>
              <a:t>участников</a:t>
            </a:r>
            <a:r>
              <a:rPr sz="2000" b="1" spc="-105" dirty="0">
                <a:solidFill>
                  <a:srgbClr val="BC4946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BC4946"/>
                </a:solidFill>
                <a:latin typeface="Times New Roman"/>
                <a:cs typeface="Times New Roman"/>
              </a:rPr>
              <a:t>СВО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350"/>
              </a:lnSpc>
            </a:pPr>
            <a:r>
              <a:rPr sz="2000" b="1" dirty="0">
                <a:solidFill>
                  <a:srgbClr val="BC4946"/>
                </a:solidFill>
                <a:latin typeface="Times New Roman"/>
                <a:cs typeface="Times New Roman"/>
              </a:rPr>
              <a:t>«Защитники</a:t>
            </a:r>
            <a:r>
              <a:rPr sz="2000" b="1" spc="-65" dirty="0">
                <a:solidFill>
                  <a:srgbClr val="BC494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BC4946"/>
                </a:solidFill>
                <a:latin typeface="Times New Roman"/>
                <a:cs typeface="Times New Roman"/>
              </a:rPr>
              <a:t>Отечества»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97021" y="2904870"/>
            <a:ext cx="3921125" cy="9347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BC4946"/>
                </a:solidFill>
                <a:latin typeface="Times New Roman"/>
                <a:cs typeface="Times New Roman"/>
              </a:rPr>
              <a:t>региональные</a:t>
            </a:r>
            <a:r>
              <a:rPr sz="2000" b="1" spc="-50" dirty="0">
                <a:solidFill>
                  <a:srgbClr val="BC494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BC4946"/>
                </a:solidFill>
                <a:latin typeface="Times New Roman"/>
                <a:cs typeface="Times New Roman"/>
              </a:rPr>
              <a:t>центры </a:t>
            </a:r>
            <a:r>
              <a:rPr sz="2000" b="1" spc="-10" dirty="0">
                <a:solidFill>
                  <a:srgbClr val="BC4946"/>
                </a:solidFill>
                <a:latin typeface="Times New Roman"/>
                <a:cs typeface="Times New Roman"/>
              </a:rPr>
              <a:t>психолого- педагогической,</a:t>
            </a:r>
            <a:r>
              <a:rPr sz="2000" b="1" spc="-35" dirty="0">
                <a:solidFill>
                  <a:srgbClr val="BC494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BC4946"/>
                </a:solidFill>
                <a:latin typeface="Times New Roman"/>
                <a:cs typeface="Times New Roman"/>
              </a:rPr>
              <a:t>медицинской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350"/>
              </a:lnSpc>
            </a:pPr>
            <a:r>
              <a:rPr sz="2000" b="1" dirty="0">
                <a:solidFill>
                  <a:srgbClr val="BC4946"/>
                </a:solidFill>
                <a:latin typeface="Times New Roman"/>
                <a:cs typeface="Times New Roman"/>
              </a:rPr>
              <a:t>и</a:t>
            </a:r>
            <a:r>
              <a:rPr sz="2000" b="1" spc="-15" dirty="0">
                <a:solidFill>
                  <a:srgbClr val="BC494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BC4946"/>
                </a:solidFill>
                <a:latin typeface="Times New Roman"/>
                <a:cs typeface="Times New Roman"/>
              </a:rPr>
              <a:t>социальной</a:t>
            </a:r>
            <a:r>
              <a:rPr sz="2000" b="1" spc="-40" dirty="0">
                <a:solidFill>
                  <a:srgbClr val="BC494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BC4946"/>
                </a:solidFill>
                <a:latin typeface="Times New Roman"/>
                <a:cs typeface="Times New Roman"/>
              </a:rPr>
              <a:t>помощи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1277" y="2671826"/>
            <a:ext cx="3165475" cy="1763395"/>
          </a:xfrm>
          <a:custGeom>
            <a:avLst/>
            <a:gdLst/>
            <a:ahLst/>
            <a:cxnLst/>
            <a:rect l="l" t="t" r="r" b="b"/>
            <a:pathLst>
              <a:path w="3165475" h="1763395">
                <a:moveTo>
                  <a:pt x="0" y="0"/>
                </a:moveTo>
                <a:lnTo>
                  <a:pt x="2871228" y="0"/>
                </a:lnTo>
                <a:lnTo>
                  <a:pt x="3165106" y="293877"/>
                </a:lnTo>
                <a:lnTo>
                  <a:pt x="3165106" y="1763014"/>
                </a:lnTo>
                <a:lnTo>
                  <a:pt x="293852" y="1763014"/>
                </a:lnTo>
                <a:lnTo>
                  <a:pt x="0" y="146926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6892" y="2844800"/>
            <a:ext cx="26028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766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Сборник </a:t>
            </a:r>
            <a:r>
              <a:rPr sz="1800" spc="-10" dirty="0">
                <a:latin typeface="Times New Roman"/>
                <a:cs typeface="Times New Roman"/>
              </a:rPr>
              <a:t>практических задач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(кейсов),</a:t>
            </a:r>
            <a:endParaRPr sz="18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разработанный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коллегами </a:t>
            </a:r>
            <a:r>
              <a:rPr sz="1800" b="1" dirty="0">
                <a:latin typeface="Times New Roman"/>
                <a:cs typeface="Times New Roman"/>
              </a:rPr>
              <a:t>из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Кемеровской</a:t>
            </a:r>
            <a:r>
              <a:rPr sz="1800" b="1" spc="-10" dirty="0">
                <a:latin typeface="Times New Roman"/>
                <a:cs typeface="Times New Roman"/>
              </a:rPr>
              <a:t> области- Кузбасса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92633" y="4277042"/>
            <a:ext cx="7430770" cy="2433955"/>
            <a:chOff x="192633" y="4277042"/>
            <a:chExt cx="7430770" cy="2433955"/>
          </a:xfrm>
        </p:grpSpPr>
        <p:sp>
          <p:nvSpPr>
            <p:cNvPr id="23" name="object 23"/>
            <p:cNvSpPr/>
            <p:nvPr/>
          </p:nvSpPr>
          <p:spPr>
            <a:xfrm>
              <a:off x="197396" y="4281804"/>
              <a:ext cx="7421245" cy="2424430"/>
            </a:xfrm>
            <a:custGeom>
              <a:avLst/>
              <a:gdLst/>
              <a:ahLst/>
              <a:cxnLst/>
              <a:rect l="l" t="t" r="r" b="b"/>
              <a:pathLst>
                <a:path w="7421245" h="2424429">
                  <a:moveTo>
                    <a:pt x="7016838" y="0"/>
                  </a:moveTo>
                  <a:lnTo>
                    <a:pt x="0" y="0"/>
                  </a:lnTo>
                  <a:lnTo>
                    <a:pt x="0" y="2020189"/>
                  </a:lnTo>
                  <a:lnTo>
                    <a:pt x="404050" y="2424239"/>
                  </a:lnTo>
                  <a:lnTo>
                    <a:pt x="7420825" y="2424239"/>
                  </a:lnTo>
                  <a:lnTo>
                    <a:pt x="7420825" y="404114"/>
                  </a:lnTo>
                  <a:lnTo>
                    <a:pt x="7016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7396" y="4281804"/>
              <a:ext cx="7421245" cy="2424430"/>
            </a:xfrm>
            <a:custGeom>
              <a:avLst/>
              <a:gdLst/>
              <a:ahLst/>
              <a:cxnLst/>
              <a:rect l="l" t="t" r="r" b="b"/>
              <a:pathLst>
                <a:path w="7421245" h="2424429">
                  <a:moveTo>
                    <a:pt x="0" y="0"/>
                  </a:moveTo>
                  <a:lnTo>
                    <a:pt x="7016838" y="0"/>
                  </a:lnTo>
                  <a:lnTo>
                    <a:pt x="7420825" y="404114"/>
                  </a:lnTo>
                  <a:lnTo>
                    <a:pt x="7420825" y="2424239"/>
                  </a:lnTo>
                  <a:lnTo>
                    <a:pt x="404050" y="2424239"/>
                  </a:lnTo>
                  <a:lnTo>
                    <a:pt x="0" y="202018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78332" y="4510278"/>
            <a:ext cx="67195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30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Лучшие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практики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по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программам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сопровождения </a:t>
            </a:r>
            <a:r>
              <a:rPr sz="1800" i="1" dirty="0">
                <a:latin typeface="Times New Roman"/>
                <a:cs typeface="Times New Roman"/>
              </a:rPr>
              <a:t>(Алтайский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край,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г.</a:t>
            </a:r>
            <a:r>
              <a:rPr sz="1800" i="1" spc="-2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Санкт-Петербург,</a:t>
            </a:r>
            <a:r>
              <a:rPr sz="1800" i="1" spc="-4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Свердловская</a:t>
            </a:r>
            <a:r>
              <a:rPr sz="1800" i="1" spc="-2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область, </a:t>
            </a:r>
            <a:r>
              <a:rPr sz="1800" i="1" spc="-20" dirty="0">
                <a:latin typeface="Times New Roman"/>
                <a:cs typeface="Times New Roman"/>
              </a:rPr>
              <a:t>Республика</a:t>
            </a:r>
            <a:r>
              <a:rPr sz="1800" i="1" spc="-45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Тыва);</a:t>
            </a:r>
            <a:endParaRPr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1800" b="1" dirty="0">
                <a:latin typeface="Times New Roman"/>
                <a:cs typeface="Times New Roman"/>
              </a:rPr>
              <a:t> 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57785"/>
            <a:ext cx="10676255" cy="671830"/>
          </a:xfrm>
          <a:custGeom>
            <a:avLst/>
            <a:gdLst/>
            <a:ahLst/>
            <a:cxnLst/>
            <a:rect l="l" t="t" r="r" b="b"/>
            <a:pathLst>
              <a:path w="10676255" h="671830">
                <a:moveTo>
                  <a:pt x="10340467" y="0"/>
                </a:moveTo>
                <a:lnTo>
                  <a:pt x="335788" y="0"/>
                </a:lnTo>
                <a:lnTo>
                  <a:pt x="286168" y="3641"/>
                </a:lnTo>
                <a:lnTo>
                  <a:pt x="238809" y="14219"/>
                </a:lnTo>
                <a:lnTo>
                  <a:pt x="194230" y="31213"/>
                </a:lnTo>
                <a:lnTo>
                  <a:pt x="152950" y="54105"/>
                </a:lnTo>
                <a:lnTo>
                  <a:pt x="115488" y="82373"/>
                </a:lnTo>
                <a:lnTo>
                  <a:pt x="82364" y="115498"/>
                </a:lnTo>
                <a:lnTo>
                  <a:pt x="54098" y="152961"/>
                </a:lnTo>
                <a:lnTo>
                  <a:pt x="31209" y="194241"/>
                </a:lnTo>
                <a:lnTo>
                  <a:pt x="14217" y="238819"/>
                </a:lnTo>
                <a:lnTo>
                  <a:pt x="3640" y="286174"/>
                </a:lnTo>
                <a:lnTo>
                  <a:pt x="0" y="335788"/>
                </a:lnTo>
                <a:lnTo>
                  <a:pt x="3640" y="385401"/>
                </a:lnTo>
                <a:lnTo>
                  <a:pt x="14217" y="432756"/>
                </a:lnTo>
                <a:lnTo>
                  <a:pt x="31209" y="477334"/>
                </a:lnTo>
                <a:lnTo>
                  <a:pt x="54098" y="518614"/>
                </a:lnTo>
                <a:lnTo>
                  <a:pt x="82364" y="556077"/>
                </a:lnTo>
                <a:lnTo>
                  <a:pt x="115488" y="589202"/>
                </a:lnTo>
                <a:lnTo>
                  <a:pt x="152950" y="617470"/>
                </a:lnTo>
                <a:lnTo>
                  <a:pt x="194230" y="640362"/>
                </a:lnTo>
                <a:lnTo>
                  <a:pt x="238809" y="657356"/>
                </a:lnTo>
                <a:lnTo>
                  <a:pt x="286168" y="667934"/>
                </a:lnTo>
                <a:lnTo>
                  <a:pt x="335788" y="671576"/>
                </a:lnTo>
                <a:lnTo>
                  <a:pt x="10340467" y="671576"/>
                </a:lnTo>
                <a:lnTo>
                  <a:pt x="10390080" y="667934"/>
                </a:lnTo>
                <a:lnTo>
                  <a:pt x="10437435" y="657356"/>
                </a:lnTo>
                <a:lnTo>
                  <a:pt x="10482013" y="640362"/>
                </a:lnTo>
                <a:lnTo>
                  <a:pt x="10523293" y="617470"/>
                </a:lnTo>
                <a:lnTo>
                  <a:pt x="10560756" y="589202"/>
                </a:lnTo>
                <a:lnTo>
                  <a:pt x="10593881" y="556077"/>
                </a:lnTo>
                <a:lnTo>
                  <a:pt x="10622149" y="518614"/>
                </a:lnTo>
                <a:lnTo>
                  <a:pt x="10645041" y="477334"/>
                </a:lnTo>
                <a:lnTo>
                  <a:pt x="10662035" y="432756"/>
                </a:lnTo>
                <a:lnTo>
                  <a:pt x="10672613" y="385401"/>
                </a:lnTo>
                <a:lnTo>
                  <a:pt x="10676255" y="335788"/>
                </a:lnTo>
                <a:lnTo>
                  <a:pt x="10672613" y="286174"/>
                </a:lnTo>
                <a:lnTo>
                  <a:pt x="10662035" y="238819"/>
                </a:lnTo>
                <a:lnTo>
                  <a:pt x="10645041" y="194241"/>
                </a:lnTo>
                <a:lnTo>
                  <a:pt x="10622149" y="152961"/>
                </a:lnTo>
                <a:lnTo>
                  <a:pt x="10593881" y="115498"/>
                </a:lnTo>
                <a:lnTo>
                  <a:pt x="10560756" y="82373"/>
                </a:lnTo>
                <a:lnTo>
                  <a:pt x="10523293" y="54105"/>
                </a:lnTo>
                <a:lnTo>
                  <a:pt x="10482013" y="31213"/>
                </a:lnTo>
                <a:lnTo>
                  <a:pt x="10437435" y="14219"/>
                </a:lnTo>
                <a:lnTo>
                  <a:pt x="10390080" y="3641"/>
                </a:lnTo>
                <a:lnTo>
                  <a:pt x="1034046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20674" y="68325"/>
            <a:ext cx="9436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Segoe UI Semibold"/>
                <a:cs typeface="Segoe UI Semibold"/>
              </a:rPr>
              <a:t>ОБЕСПЕЧЕНИЕ</a:t>
            </a:r>
            <a:r>
              <a:rPr sz="2000" spc="-4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 Semibold"/>
                <a:cs typeface="Segoe UI Semibold"/>
              </a:rPr>
              <a:t>СЕМЕЙ</a:t>
            </a:r>
            <a:r>
              <a:rPr sz="2000" spc="-2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 Semibold"/>
                <a:cs typeface="Segoe UI Semibold"/>
              </a:rPr>
              <a:t>УЧАСТНИКОВ</a:t>
            </a:r>
            <a:r>
              <a:rPr sz="2000" spc="-6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 Semibold"/>
                <a:cs typeface="Segoe UI Semibold"/>
              </a:rPr>
              <a:t>(ВЕТЕРАНОВ)</a:t>
            </a:r>
            <a:r>
              <a:rPr sz="2000" spc="-3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2000" dirty="0">
                <a:solidFill>
                  <a:srgbClr val="FFFFFF"/>
                </a:solidFill>
                <a:latin typeface="Segoe UI Semibold"/>
                <a:cs typeface="Segoe UI Semibold"/>
              </a:rPr>
              <a:t>СПЕЦИАЛЬНОЙ</a:t>
            </a:r>
            <a:r>
              <a:rPr sz="2000" spc="-6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ВОЕННОЙ</a:t>
            </a:r>
            <a:endParaRPr sz="2000" dirty="0">
              <a:latin typeface="Segoe UI Semibold"/>
              <a:cs typeface="Segoe UI Semibold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3288029" y="378316"/>
            <a:ext cx="597027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FFFFFF"/>
                </a:solidFill>
                <a:latin typeface="Segoe UI Semibold"/>
                <a:cs typeface="Segoe UI Semibold"/>
              </a:rPr>
              <a:t>ОПЕРАЦИИ</a:t>
            </a:r>
            <a:r>
              <a:rPr sz="2000" b="0" spc="-3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ПСИХОЛОГИЧЕСКОЙ</a:t>
            </a:r>
            <a:r>
              <a:rPr lang="ru-RU" sz="2000" b="0" spc="-10" dirty="0">
                <a:solidFill>
                  <a:srgbClr val="FFFFFF"/>
                </a:solidFill>
                <a:latin typeface="Segoe UI Semibold"/>
                <a:cs typeface="Segoe UI Semibold"/>
              </a:rPr>
              <a:t> ПОМОЩЬЮ</a:t>
            </a:r>
            <a:endParaRPr sz="2000" dirty="0">
              <a:latin typeface="Segoe UI Semibold"/>
              <a:cs typeface="Segoe UI Semibold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A213DF-A789-EB7A-04FE-C153CFDE056C}"/>
              </a:ext>
            </a:extLst>
          </p:cNvPr>
          <p:cNvSpPr txBox="1"/>
          <p:nvPr/>
        </p:nvSpPr>
        <p:spPr>
          <a:xfrm>
            <a:off x="549021" y="561217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Calibri"/>
                <a:cs typeface="Calibri"/>
              </a:rPr>
              <a:t>Сборник</a:t>
            </a:r>
            <a:r>
              <a:rPr lang="ru-RU" sz="1800" b="1" spc="475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лучших</a:t>
            </a:r>
            <a:r>
              <a:rPr lang="ru-RU" sz="1800" b="1" spc="484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практик</a:t>
            </a:r>
            <a:r>
              <a:rPr lang="ru-RU" sz="1800" b="1" spc="475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–</a:t>
            </a:r>
            <a:r>
              <a:rPr lang="ru-RU" sz="1800" b="1" spc="480" dirty="0">
                <a:latin typeface="Calibri"/>
                <a:cs typeface="Calibri"/>
              </a:rPr>
              <a:t> </a:t>
            </a:r>
            <a:r>
              <a:rPr lang="ru-RU" sz="1800" b="1" spc="-10" dirty="0">
                <a:latin typeface="Calibri"/>
                <a:cs typeface="Calibri"/>
              </a:rPr>
              <a:t>письмо </a:t>
            </a:r>
            <a:r>
              <a:rPr lang="ru-RU" sz="1800" b="1" dirty="0">
                <a:latin typeface="Calibri"/>
                <a:cs typeface="Calibri"/>
              </a:rPr>
              <a:t>от</a:t>
            </a:r>
            <a:r>
              <a:rPr lang="ru-RU" sz="1800" b="1" spc="-35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14</a:t>
            </a:r>
            <a:r>
              <a:rPr lang="ru-RU" sz="1800" b="1" spc="-20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марта</a:t>
            </a:r>
            <a:r>
              <a:rPr lang="ru-RU" sz="1800" b="1" spc="-40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2025</a:t>
            </a:r>
            <a:r>
              <a:rPr lang="ru-RU" sz="1800" b="1" spc="-5" dirty="0">
                <a:latin typeface="Calibri"/>
                <a:cs typeface="Calibri"/>
              </a:rPr>
              <a:t> </a:t>
            </a:r>
            <a:r>
              <a:rPr lang="ru-RU" sz="1800" b="1" spc="-20" dirty="0">
                <a:latin typeface="Calibri"/>
                <a:cs typeface="Calibri"/>
              </a:rPr>
              <a:t>г.</a:t>
            </a:r>
            <a:r>
              <a:rPr lang="ru-RU" sz="1800" b="1" spc="-30" dirty="0">
                <a:latin typeface="Calibri"/>
                <a:cs typeface="Calibri"/>
              </a:rPr>
              <a:t> </a:t>
            </a:r>
            <a:r>
              <a:rPr lang="ru-RU" sz="1800" b="1" dirty="0">
                <a:latin typeface="Calibri"/>
                <a:cs typeface="Calibri"/>
              </a:rPr>
              <a:t>№</a:t>
            </a:r>
            <a:r>
              <a:rPr lang="ru-RU" sz="1800" b="1" spc="-30" dirty="0">
                <a:latin typeface="Calibri"/>
                <a:cs typeface="Calibri"/>
              </a:rPr>
              <a:t> </a:t>
            </a:r>
            <a:r>
              <a:rPr lang="ru-RU" sz="1800" b="1" spc="-10" dirty="0">
                <a:latin typeface="Calibri"/>
                <a:cs typeface="Calibri"/>
              </a:rPr>
              <a:t>07-1140.</a:t>
            </a:r>
            <a:endParaRPr lang="ru-RU" dirty="0"/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C4FF3141-8DB1-DCC7-AEC6-88A735A002B1}"/>
              </a:ext>
            </a:extLst>
          </p:cNvPr>
          <p:cNvSpPr/>
          <p:nvPr/>
        </p:nvSpPr>
        <p:spPr>
          <a:xfrm rot="5400000">
            <a:off x="4385577" y="2103576"/>
            <a:ext cx="934719" cy="70154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3724CBBD-AEF6-69A5-BE96-6753F0CE3220}"/>
              </a:ext>
            </a:extLst>
          </p:cNvPr>
          <p:cNvSpPr/>
          <p:nvPr/>
        </p:nvSpPr>
        <p:spPr>
          <a:xfrm rot="16200000">
            <a:off x="5633292" y="2092521"/>
            <a:ext cx="923150" cy="70154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3587" y="172782"/>
            <a:ext cx="9186663" cy="4287383"/>
            <a:chOff x="0" y="346338"/>
            <a:chExt cx="9186663" cy="4287383"/>
          </a:xfrm>
        </p:grpSpPr>
        <p:sp>
          <p:nvSpPr>
            <p:cNvPr id="3" name="object 3"/>
            <p:cNvSpPr/>
            <p:nvPr/>
          </p:nvSpPr>
          <p:spPr>
            <a:xfrm>
              <a:off x="2318504" y="346338"/>
              <a:ext cx="6868159" cy="772023"/>
            </a:xfrm>
            <a:custGeom>
              <a:avLst/>
              <a:gdLst/>
              <a:ahLst/>
              <a:cxnLst/>
              <a:rect l="l" t="t" r="r" b="b"/>
              <a:pathLst>
                <a:path w="6868159" h="564515">
                  <a:moveTo>
                    <a:pt x="6586092" y="0"/>
                  </a:moveTo>
                  <a:lnTo>
                    <a:pt x="282066" y="0"/>
                  </a:lnTo>
                  <a:lnTo>
                    <a:pt x="236302" y="3690"/>
                  </a:lnTo>
                  <a:lnTo>
                    <a:pt x="192893" y="14375"/>
                  </a:lnTo>
                  <a:lnTo>
                    <a:pt x="152419" y="31474"/>
                  </a:lnTo>
                  <a:lnTo>
                    <a:pt x="115461" y="54408"/>
                  </a:lnTo>
                  <a:lnTo>
                    <a:pt x="82597" y="82597"/>
                  </a:lnTo>
                  <a:lnTo>
                    <a:pt x="54408" y="115461"/>
                  </a:lnTo>
                  <a:lnTo>
                    <a:pt x="31474" y="152419"/>
                  </a:lnTo>
                  <a:lnTo>
                    <a:pt x="14375" y="192893"/>
                  </a:lnTo>
                  <a:lnTo>
                    <a:pt x="3690" y="236302"/>
                  </a:lnTo>
                  <a:lnTo>
                    <a:pt x="0" y="282067"/>
                  </a:lnTo>
                  <a:lnTo>
                    <a:pt x="3690" y="327800"/>
                  </a:lnTo>
                  <a:lnTo>
                    <a:pt x="14375" y="371191"/>
                  </a:lnTo>
                  <a:lnTo>
                    <a:pt x="31474" y="411658"/>
                  </a:lnTo>
                  <a:lnTo>
                    <a:pt x="54408" y="448617"/>
                  </a:lnTo>
                  <a:lnTo>
                    <a:pt x="82597" y="481488"/>
                  </a:lnTo>
                  <a:lnTo>
                    <a:pt x="115461" y="509688"/>
                  </a:lnTo>
                  <a:lnTo>
                    <a:pt x="152419" y="532635"/>
                  </a:lnTo>
                  <a:lnTo>
                    <a:pt x="192893" y="549746"/>
                  </a:lnTo>
                  <a:lnTo>
                    <a:pt x="236302" y="560440"/>
                  </a:lnTo>
                  <a:lnTo>
                    <a:pt x="282066" y="564134"/>
                  </a:lnTo>
                  <a:lnTo>
                    <a:pt x="6586092" y="564134"/>
                  </a:lnTo>
                  <a:lnTo>
                    <a:pt x="6631857" y="560440"/>
                  </a:lnTo>
                  <a:lnTo>
                    <a:pt x="6675266" y="549746"/>
                  </a:lnTo>
                  <a:lnTo>
                    <a:pt x="6715740" y="532635"/>
                  </a:lnTo>
                  <a:lnTo>
                    <a:pt x="6752698" y="509688"/>
                  </a:lnTo>
                  <a:lnTo>
                    <a:pt x="6785562" y="481488"/>
                  </a:lnTo>
                  <a:lnTo>
                    <a:pt x="6813751" y="448617"/>
                  </a:lnTo>
                  <a:lnTo>
                    <a:pt x="6836685" y="411658"/>
                  </a:lnTo>
                  <a:lnTo>
                    <a:pt x="6853784" y="371191"/>
                  </a:lnTo>
                  <a:lnTo>
                    <a:pt x="6864469" y="327800"/>
                  </a:lnTo>
                  <a:lnTo>
                    <a:pt x="6868159" y="282067"/>
                  </a:lnTo>
                  <a:lnTo>
                    <a:pt x="6864469" y="236302"/>
                  </a:lnTo>
                  <a:lnTo>
                    <a:pt x="6853784" y="192893"/>
                  </a:lnTo>
                  <a:lnTo>
                    <a:pt x="6836685" y="152419"/>
                  </a:lnTo>
                  <a:lnTo>
                    <a:pt x="6813751" y="115461"/>
                  </a:lnTo>
                  <a:lnTo>
                    <a:pt x="6785562" y="82597"/>
                  </a:lnTo>
                  <a:lnTo>
                    <a:pt x="6752698" y="54408"/>
                  </a:lnTo>
                  <a:lnTo>
                    <a:pt x="6715740" y="31474"/>
                  </a:lnTo>
                  <a:lnTo>
                    <a:pt x="6675266" y="14375"/>
                  </a:lnTo>
                  <a:lnTo>
                    <a:pt x="6631857" y="3690"/>
                  </a:lnTo>
                  <a:lnTo>
                    <a:pt x="658609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0160" y="768984"/>
              <a:ext cx="6530594" cy="386473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6935"/>
              <a:ext cx="4677206" cy="30114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321247" y="1265514"/>
            <a:ext cx="416496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400" b="1" dirty="0" err="1">
                <a:solidFill>
                  <a:srgbClr val="174179"/>
                </a:solidFill>
                <a:latin typeface="Arial"/>
                <a:cs typeface="Arial"/>
              </a:rPr>
              <a:t>До</a:t>
            </a:r>
            <a:r>
              <a:rPr sz="1400" b="1" spc="-30" dirty="0">
                <a:solidFill>
                  <a:srgbClr val="17417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4179"/>
                </a:solidFill>
                <a:latin typeface="Arial"/>
                <a:cs typeface="Arial"/>
              </a:rPr>
              <a:t>конца</a:t>
            </a:r>
            <a:r>
              <a:rPr sz="1400" b="1" spc="-50" dirty="0">
                <a:solidFill>
                  <a:srgbClr val="17417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4179"/>
                </a:solidFill>
                <a:latin typeface="Arial"/>
                <a:cs typeface="Arial"/>
              </a:rPr>
              <a:t>2025</a:t>
            </a:r>
            <a:r>
              <a:rPr sz="1400" b="1" spc="-50" dirty="0">
                <a:solidFill>
                  <a:srgbClr val="17417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4179"/>
                </a:solidFill>
                <a:latin typeface="Arial"/>
                <a:cs typeface="Arial"/>
              </a:rPr>
              <a:t>года</a:t>
            </a:r>
            <a:r>
              <a:rPr sz="1400" b="1" spc="-30" dirty="0">
                <a:solidFill>
                  <a:srgbClr val="17417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4179"/>
                </a:solidFill>
                <a:latin typeface="Arial"/>
                <a:cs typeface="Arial"/>
              </a:rPr>
              <a:t>должны</a:t>
            </a:r>
            <a:r>
              <a:rPr sz="1400" b="1" spc="-45" dirty="0">
                <a:solidFill>
                  <a:srgbClr val="17417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4179"/>
                </a:solidFill>
                <a:latin typeface="Arial"/>
                <a:cs typeface="Arial"/>
              </a:rPr>
              <a:t>быть</a:t>
            </a:r>
            <a:r>
              <a:rPr sz="1400" b="1" spc="-25" dirty="0">
                <a:solidFill>
                  <a:srgbClr val="174179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174179"/>
                </a:solidFill>
                <a:latin typeface="Arial"/>
                <a:cs typeface="Arial"/>
              </a:rPr>
              <a:t>подключены </a:t>
            </a:r>
            <a:r>
              <a:rPr sz="1400" b="1" dirty="0">
                <a:solidFill>
                  <a:srgbClr val="174179"/>
                </a:solidFill>
                <a:latin typeface="Arial"/>
                <a:cs typeface="Arial"/>
              </a:rPr>
              <a:t>все</a:t>
            </a:r>
            <a:r>
              <a:rPr sz="1400" b="1" spc="-40" dirty="0">
                <a:solidFill>
                  <a:srgbClr val="17417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4179"/>
                </a:solidFill>
                <a:latin typeface="Arial"/>
                <a:cs typeface="Arial"/>
              </a:rPr>
              <a:t>регионы</a:t>
            </a:r>
            <a:r>
              <a:rPr sz="1400" b="1" spc="-20" dirty="0">
                <a:solidFill>
                  <a:srgbClr val="17417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4179"/>
                </a:solidFill>
                <a:latin typeface="Arial"/>
                <a:cs typeface="Arial"/>
              </a:rPr>
              <a:t>к</a:t>
            </a:r>
            <a:r>
              <a:rPr sz="1400" b="1" spc="-30" dirty="0">
                <a:solidFill>
                  <a:srgbClr val="17417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74179"/>
                </a:solidFill>
                <a:latin typeface="Arial"/>
                <a:cs typeface="Arial"/>
              </a:rPr>
              <a:t>ЦОС</a:t>
            </a:r>
            <a:r>
              <a:rPr sz="1400" b="1" spc="-20" dirty="0">
                <a:solidFill>
                  <a:srgbClr val="174179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74179"/>
                </a:solidFill>
                <a:latin typeface="Arial"/>
                <a:cs typeface="Arial"/>
              </a:rPr>
              <a:t>ЦП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286" y="100903"/>
            <a:ext cx="12027252" cy="6720814"/>
            <a:chOff x="29286" y="100903"/>
            <a:chExt cx="12027252" cy="6720814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286" y="2565439"/>
              <a:ext cx="6304788" cy="425627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17939" y="100903"/>
              <a:ext cx="838599" cy="65587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964275" y="172782"/>
            <a:ext cx="775134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5860" marR="5080" indent="-2423795">
              <a:lnSpc>
                <a:spcPct val="100000"/>
              </a:lnSpc>
              <a:spcBef>
                <a:spcPts val="100"/>
              </a:spcBef>
            </a:pPr>
            <a:r>
              <a:rPr lang="ru-RU" spc="-135" dirty="0">
                <a:solidFill>
                  <a:schemeClr val="bg1"/>
                </a:solidFill>
              </a:rPr>
              <a:t>            Цифровой образовательный сервис</a:t>
            </a:r>
            <a:br>
              <a:rPr lang="ru-RU" spc="-135" dirty="0">
                <a:solidFill>
                  <a:schemeClr val="bg1"/>
                </a:solidFill>
              </a:rPr>
            </a:br>
            <a:r>
              <a:rPr lang="ru-RU" spc="-135" dirty="0">
                <a:solidFill>
                  <a:schemeClr val="bg1"/>
                </a:solidFill>
              </a:rPr>
              <a:t>«Цифровой психолог»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C4E26-7BF0-FC23-1D20-B322ACFC80C3}"/>
              </a:ext>
            </a:extLst>
          </p:cNvPr>
          <p:cNvSpPr txBox="1"/>
          <p:nvPr/>
        </p:nvSpPr>
        <p:spPr>
          <a:xfrm>
            <a:off x="6846363" y="2029800"/>
            <a:ext cx="52101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0" dirty="0">
                <a:effectLst/>
                <a:latin typeface="manrope"/>
              </a:rPr>
              <a:t>«Пользователи сервиса "Цифровой психолог" смогут самостоятельно выбрать для консультации специалиста из числа авторизованных педагогов-психологов.</a:t>
            </a:r>
          </a:p>
          <a:p>
            <a:endParaRPr lang="ru-RU" i="0" dirty="0">
              <a:effectLst/>
              <a:latin typeface="manrope"/>
            </a:endParaRPr>
          </a:p>
          <a:p>
            <a:r>
              <a:rPr lang="ru-RU" i="0" dirty="0">
                <a:effectLst/>
                <a:latin typeface="manrope"/>
              </a:rPr>
              <a:t> Доступны различные формы консультирования: аудио, видео или текстовый чат. </a:t>
            </a:r>
          </a:p>
          <a:p>
            <a:endParaRPr lang="ru-RU" i="0" dirty="0">
              <a:effectLst/>
              <a:latin typeface="manrope"/>
            </a:endParaRPr>
          </a:p>
          <a:p>
            <a:r>
              <a:rPr lang="ru-RU" i="0" dirty="0">
                <a:effectLst/>
                <a:latin typeface="manrope"/>
              </a:rPr>
              <a:t>Система позволяет планировать встречи в удобное время. </a:t>
            </a:r>
          </a:p>
          <a:p>
            <a:endParaRPr lang="ru-RU" dirty="0">
              <a:latin typeface="manrope"/>
            </a:endParaRPr>
          </a:p>
          <a:p>
            <a:r>
              <a:rPr lang="ru-RU" i="0" dirty="0">
                <a:effectLst/>
                <a:latin typeface="manrope"/>
              </a:rPr>
              <a:t>Кроме того, пользователи смогут получить консультации и других специалистов, например учителей-логопедов или учителей-дефектологов».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3906</TotalTime>
  <Words>3197</Words>
  <Application>Microsoft Office PowerPoint</Application>
  <PresentationFormat>Широкоэкранный</PresentationFormat>
  <Paragraphs>409</Paragraphs>
  <Slides>25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40" baseType="lpstr">
      <vt:lpstr>Microsoft JhengHei</vt:lpstr>
      <vt:lpstr>Arial</vt:lpstr>
      <vt:lpstr>Calibri</vt:lpstr>
      <vt:lpstr>Cambria</vt:lpstr>
      <vt:lpstr>manrope</vt:lpstr>
      <vt:lpstr>Microsoft Sans Serif</vt:lpstr>
      <vt:lpstr>Segoe UI Light</vt:lpstr>
      <vt:lpstr>Segoe UI Semibold</vt:lpstr>
      <vt:lpstr>Symbol</vt:lpstr>
      <vt:lpstr>Tahoma</vt:lpstr>
      <vt:lpstr>Times New Roman</vt:lpstr>
      <vt:lpstr>Verdana</vt:lpstr>
      <vt:lpstr>Wingdings</vt:lpstr>
      <vt:lpstr>Office Theme</vt:lpstr>
      <vt:lpstr>Office Theme</vt:lpstr>
      <vt:lpstr>Презентация PowerPoint</vt:lpstr>
      <vt:lpstr>О ВНЕСЕНИИ ИЗМЕНЕНИЙ В ФЕДЕРАЛЬНЫЙ ЗАКОН «ОБ ОБРАЗОВАНИИ В РОССИЙСКОЙ ФЕДЕРАЦИИ»*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ОПЕРАЦИИ ПСИХОЛОГИЧЕСКОЙ ПОМОЩЬЮ</vt:lpstr>
      <vt:lpstr>            Цифровой образовательный сервис «Цифровой психолог»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анализа статистических и аналитических отчетов  педагогов-психологов за 2024-2025 учебный год  </vt:lpstr>
      <vt:lpstr>Результаты анализа анкет о профессиональной деятельности  педагогов-психологов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1</dc:creator>
  <dc:description/>
  <cp:lastModifiedBy>User</cp:lastModifiedBy>
  <cp:revision>109</cp:revision>
  <cp:lastPrinted>2025-08-29T05:44:23Z</cp:lastPrinted>
  <dcterms:created xsi:type="dcterms:W3CDTF">2020-05-03T14:10:55Z</dcterms:created>
  <dcterms:modified xsi:type="dcterms:W3CDTF">2025-08-29T06:30:58Z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