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9.jpeg" ContentType="image/jpeg"/>
  <Override PartName="/ppt/media/image1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5.jpeg" ContentType="image/jpeg"/>
  <Override PartName="/ppt/media/image6.png" ContentType="image/png"/>
  <Override PartName="/ppt/media/image7.jpeg" ContentType="image/jpeg"/>
  <Override PartName="/ppt/media/image23.jpeg" ContentType="image/jpeg"/>
  <Override PartName="/ppt/media/image8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19.png" ContentType="image/png"/>
  <Override PartName="/ppt/media/image13.jpeg" ContentType="image/jpeg"/>
  <Override PartName="/ppt/media/image14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20.jpeg" ContentType="image/jpeg"/>
  <Override PartName="/ppt/media/image21.png" ContentType="image/pn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60F0902-8637-4529-AAA6-6215FE04D4D0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07640" cy="3602520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3320" cy="420516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4281480" y="10155240"/>
            <a:ext cx="3271680" cy="53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0A4F5B5-9810-4131-AEBB-154457604BB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07640" cy="3602520"/>
          </a:xfrm>
          <a:prstGeom prst="rect">
            <a:avLst/>
          </a:prstGeom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3320" cy="420516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4281480" y="10155240"/>
            <a:ext cx="3271680" cy="53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FBC871B-A922-417A-86D0-A44BCE8BB54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07640" cy="3602520"/>
          </a:xfrm>
          <a:prstGeom prst="rect">
            <a:avLst/>
          </a:prstGeom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3320" cy="420516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4281480" y="10155240"/>
            <a:ext cx="3271680" cy="53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1081055-73F4-453D-9266-25CCEF43BC2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07640" cy="3602520"/>
          </a:xfrm>
          <a:prstGeom prst="rect">
            <a:avLst/>
          </a:prstGeom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3320" cy="420516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4281480" y="10155240"/>
            <a:ext cx="3271680" cy="53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D0233DB-EBEE-48E6-9340-809678CFF6F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07640" cy="3602520"/>
          </a:xfrm>
          <a:prstGeom prst="rect">
            <a:avLst/>
          </a:prstGeom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3320" cy="420516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4281480" y="10155240"/>
            <a:ext cx="3271680" cy="53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18A9DA2-E323-48DB-8A17-A3D2298F759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07640" cy="3602520"/>
          </a:xfrm>
          <a:prstGeom prst="rect">
            <a:avLst/>
          </a:prstGeom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3320" cy="420516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4281480" y="10155240"/>
            <a:ext cx="3271680" cy="53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6B730B6-54DE-4DB1-B0B3-71A82228B3C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07640" cy="3602520"/>
          </a:xfrm>
          <a:prstGeom prst="rect">
            <a:avLst/>
          </a:prstGeom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3320" cy="420516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4281480" y="10155240"/>
            <a:ext cx="3271680" cy="53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933A68D-43BA-4CCD-8E1B-250C2153E61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07640" cy="3602520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3320" cy="420516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4281480" y="10155240"/>
            <a:ext cx="3271680" cy="53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2D262FF-CFD6-4B63-8FBE-C3ED9BACE9D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07640" cy="3602520"/>
          </a:xfrm>
          <a:prstGeom prst="rect">
            <a:avLst/>
          </a:prstGeom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3320" cy="420516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4281480" y="10155240"/>
            <a:ext cx="3271680" cy="53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0677F3E-46CC-46F1-AFB2-14B58992E89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07640" cy="3602520"/>
          </a:xfrm>
          <a:prstGeom prst="rect">
            <a:avLst/>
          </a:prstGeom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3320" cy="420516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4281480" y="10155240"/>
            <a:ext cx="3271680" cy="53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8888A2C-F9A5-4314-8CE9-F9DAA5C965E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ldImg"/>
          </p:nvPr>
        </p:nvSpPr>
        <p:spPr>
          <a:xfrm>
            <a:off x="573120" y="1336680"/>
            <a:ext cx="6407640" cy="3602520"/>
          </a:xfrm>
          <a:prstGeom prst="rect">
            <a:avLst/>
          </a:prstGeom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3320" cy="420516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4281480" y="10155240"/>
            <a:ext cx="3271680" cy="53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32A58DA-ED9A-43AE-AA07-7818A93E114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9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9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9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76040" y="2666160"/>
            <a:ext cx="11906280" cy="106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2"/>
          <p:cNvSpPr/>
          <p:nvPr/>
        </p:nvSpPr>
        <p:spPr>
          <a:xfrm>
            <a:off x="7416000" y="5112000"/>
            <a:ext cx="4523040" cy="106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Tahoma"/>
                <a:ea typeface="SimSun"/>
              </a:rPr>
              <a:t>Пронтенко Ольга Павловна, 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Tahoma"/>
                <a:ea typeface="SimSun"/>
              </a:rPr>
              <a:t>Педагог-психолог  ГБУ РА «Центр психолого-педагогической, медицинской и социальной помощи»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609480" y="221040"/>
            <a:ext cx="10969560" cy="124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4"/>
          <p:cNvSpPr/>
          <p:nvPr/>
        </p:nvSpPr>
        <p:spPr>
          <a:xfrm>
            <a:off x="609480" y="2860920"/>
            <a:ext cx="10969560" cy="14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Arial"/>
                <a:ea typeface="DejaVu Sans"/>
              </a:rPr>
              <a:t>Причины и следствия проявлений тревоги и страхов у детей и подростков.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62" name="CustomShape 5"/>
          <p:cNvSpPr/>
          <p:nvPr/>
        </p:nvSpPr>
        <p:spPr>
          <a:xfrm>
            <a:off x="4565520" y="6187680"/>
            <a:ext cx="609192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SimSun"/>
              </a:rPr>
              <a:t>Майкоп, 2023 год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72000" y="144000"/>
            <a:ext cx="12013560" cy="5605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2"/>
          <p:cNvSpPr/>
          <p:nvPr/>
        </p:nvSpPr>
        <p:spPr>
          <a:xfrm>
            <a:off x="2352960" y="216000"/>
            <a:ext cx="80809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98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3560" cy="785880"/>
          </a:xfrm>
          <a:prstGeom prst="rect">
            <a:avLst/>
          </a:prstGeom>
          <a:ln>
            <a:noFill/>
          </a:ln>
        </p:spPr>
      </p:pic>
      <p:sp>
        <p:nvSpPr>
          <p:cNvPr id="199" name="CustomShape 3"/>
          <p:cNvSpPr/>
          <p:nvPr/>
        </p:nvSpPr>
        <p:spPr>
          <a:xfrm>
            <a:off x="712080" y="384840"/>
            <a:ext cx="10971720" cy="12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latin typeface="Arial"/>
              </a:rPr>
              <a:t>Экспресс- опросник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609480" y="1224000"/>
            <a:ext cx="10972080" cy="523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4. Я легко могу сесть и расслабиться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определенно, это так (0)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наверное, это так (1)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лишь изредка это так (2)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совсем не могу (3)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6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5. Я испытываю внутренне напряжение или дрожь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совсем не испытываю (0)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иногда (1)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часто (2)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очень часто (3)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6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6. Я не могу усидеть на месте, словно мне постоянно нужно двигаться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определенно, это так (0)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наверное, это так (1)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лишь в очень малой степени это так (2)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совсем не способен (3)</a:t>
            </a: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72000" y="144000"/>
            <a:ext cx="12013560" cy="5605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2"/>
          <p:cNvSpPr/>
          <p:nvPr/>
        </p:nvSpPr>
        <p:spPr>
          <a:xfrm>
            <a:off x="2352960" y="216000"/>
            <a:ext cx="80809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203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3560" cy="785880"/>
          </a:xfrm>
          <a:prstGeom prst="rect">
            <a:avLst/>
          </a:prstGeom>
          <a:ln>
            <a:noFill/>
          </a:ln>
        </p:spPr>
      </p:pic>
      <p:sp>
        <p:nvSpPr>
          <p:cNvPr id="204" name="CustomShape 3"/>
          <p:cNvSpPr/>
          <p:nvPr/>
        </p:nvSpPr>
        <p:spPr>
          <a:xfrm>
            <a:off x="712080" y="384840"/>
            <a:ext cx="10971720" cy="12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latin typeface="Arial"/>
              </a:rPr>
              <a:t>Экспресс- опросник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609480" y="1187280"/>
            <a:ext cx="10972080" cy="481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7. У меня бывает внезапное чувство паники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действительно, очень часто (3)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довольно часто (2)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не так уж часто (1)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совсем не бывает (0)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Интерпретация результатов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При интерпретации результатов учитывается суммарный показатель :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• </a:t>
            </a:r>
            <a:r>
              <a:rPr b="0" lang="ru-RU" sz="22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0-7 — норма (отсутствие достоверно выраженных симптомов тревоги ),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• </a:t>
            </a:r>
            <a:r>
              <a:rPr b="0" lang="ru-RU" sz="22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8-10 —повышенный уровень тревожности,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• </a:t>
            </a:r>
            <a:r>
              <a:rPr b="0" lang="ru-RU" sz="22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11 и выше — выраженная тревога</a:t>
            </a: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Экспресс- опросник не предназначен для постановки диагноза.</a:t>
            </a:r>
            <a:endParaRPr b="0" lang="ru-RU" sz="26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72000" y="144000"/>
            <a:ext cx="12013560" cy="5605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2"/>
          <p:cNvSpPr/>
          <p:nvPr/>
        </p:nvSpPr>
        <p:spPr>
          <a:xfrm>
            <a:off x="2352960" y="216000"/>
            <a:ext cx="80809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208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3560" cy="785880"/>
          </a:xfrm>
          <a:prstGeom prst="rect">
            <a:avLst/>
          </a:prstGeom>
          <a:ln>
            <a:noFill/>
          </a:ln>
        </p:spPr>
      </p:pic>
      <p:pic>
        <p:nvPicPr>
          <p:cNvPr id="209" name="" descr=""/>
          <p:cNvPicPr/>
          <p:nvPr/>
        </p:nvPicPr>
        <p:blipFill>
          <a:blip r:embed="rId2"/>
          <a:stretch/>
        </p:blipFill>
        <p:spPr>
          <a:xfrm>
            <a:off x="1944000" y="792000"/>
            <a:ext cx="7774560" cy="5864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72000" y="144000"/>
            <a:ext cx="12013560" cy="5605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2352960" y="216000"/>
            <a:ext cx="80809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212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3560" cy="785880"/>
          </a:xfrm>
          <a:prstGeom prst="rect">
            <a:avLst/>
          </a:prstGeom>
          <a:ln>
            <a:noFill/>
          </a:ln>
        </p:spPr>
      </p:pic>
      <p:pic>
        <p:nvPicPr>
          <p:cNvPr id="213" name="" descr=""/>
          <p:cNvPicPr/>
          <p:nvPr/>
        </p:nvPicPr>
        <p:blipFill>
          <a:blip r:embed="rId2"/>
          <a:srcRect l="0" t="0" r="0" b="11997"/>
          <a:stretch/>
        </p:blipFill>
        <p:spPr>
          <a:xfrm>
            <a:off x="2427840" y="704880"/>
            <a:ext cx="6499800" cy="5990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76040" y="2016000"/>
            <a:ext cx="11906280" cy="542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ahoma"/>
                <a:ea typeface="SimSun"/>
              </a:rPr>
              <a:t> </a:t>
            </a:r>
            <a:r>
              <a:rPr b="1" lang="ru-RU" sz="2800" spc="-1" strike="noStrike">
                <a:solidFill>
                  <a:srgbClr val="ffffff"/>
                </a:solidFill>
                <a:latin typeface="Tahoma"/>
                <a:ea typeface="SimSun"/>
              </a:rPr>
              <a:t>Спасибо за внимание!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Tahoma"/>
                <a:ea typeface="SimSun"/>
              </a:rPr>
              <a:t>Контакты: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Tahoma"/>
                <a:ea typeface="SimSun"/>
              </a:rPr>
              <a:t>Тел. 8(772) 54-02-62 (Центр)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Tahoma"/>
                <a:ea typeface="SimSun"/>
              </a:rPr>
              <a:t>                        </a:t>
            </a:r>
            <a:r>
              <a:rPr b="1" lang="ru-RU" sz="2800" spc="-1" strike="noStrike">
                <a:solidFill>
                  <a:srgbClr val="ffffff"/>
                </a:solidFill>
                <a:latin typeface="Tahoma"/>
                <a:ea typeface="SimSun"/>
              </a:rPr>
              <a:t>54-81-23 (ЦПМПК)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diaghost@mail.ru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3048840" y="5288400"/>
            <a:ext cx="609192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Tahoma"/>
                <a:ea typeface="SimSun"/>
              </a:rPr>
              <a:t>cdc.minobr.ru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72000" y="144000"/>
            <a:ext cx="12013560" cy="5605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2"/>
          <p:cNvSpPr/>
          <p:nvPr/>
        </p:nvSpPr>
        <p:spPr>
          <a:xfrm>
            <a:off x="2352960" y="216000"/>
            <a:ext cx="80809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65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3560" cy="785880"/>
          </a:xfrm>
          <a:prstGeom prst="rect">
            <a:avLst/>
          </a:prstGeom>
          <a:ln>
            <a:noFill/>
          </a:ln>
        </p:spPr>
      </p:pic>
      <p:pic>
        <p:nvPicPr>
          <p:cNvPr id="166" name="Рисунок 2" descr=""/>
          <p:cNvPicPr/>
          <p:nvPr/>
        </p:nvPicPr>
        <p:blipFill>
          <a:blip r:embed="rId2"/>
          <a:stretch/>
        </p:blipFill>
        <p:spPr>
          <a:xfrm>
            <a:off x="1283040" y="860040"/>
            <a:ext cx="9586800" cy="5833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72000" y="144000"/>
            <a:ext cx="12013560" cy="5605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2352960" y="216000"/>
            <a:ext cx="80809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69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3560" cy="785880"/>
          </a:xfrm>
          <a:prstGeom prst="rect">
            <a:avLst/>
          </a:prstGeom>
          <a:ln>
            <a:noFill/>
          </a:ln>
        </p:spPr>
      </p:pic>
      <p:pic>
        <p:nvPicPr>
          <p:cNvPr id="170" name="Рисунок 2" descr=""/>
          <p:cNvPicPr/>
          <p:nvPr/>
        </p:nvPicPr>
        <p:blipFill>
          <a:blip r:embed="rId2"/>
          <a:stretch/>
        </p:blipFill>
        <p:spPr>
          <a:xfrm>
            <a:off x="1248840" y="864000"/>
            <a:ext cx="9721800" cy="5901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72000" y="144000"/>
            <a:ext cx="12013560" cy="5605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2"/>
          <p:cNvSpPr/>
          <p:nvPr/>
        </p:nvSpPr>
        <p:spPr>
          <a:xfrm>
            <a:off x="2352960" y="216000"/>
            <a:ext cx="80809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73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3560" cy="78588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2" descr=""/>
          <p:cNvPicPr/>
          <p:nvPr/>
        </p:nvPicPr>
        <p:blipFill>
          <a:blip r:embed="rId2"/>
          <a:stretch/>
        </p:blipFill>
        <p:spPr>
          <a:xfrm>
            <a:off x="1224000" y="829080"/>
            <a:ext cx="9789840" cy="5936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72000" y="144000"/>
            <a:ext cx="12013560" cy="5605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2"/>
          <p:cNvSpPr/>
          <p:nvPr/>
        </p:nvSpPr>
        <p:spPr>
          <a:xfrm>
            <a:off x="2352960" y="216000"/>
            <a:ext cx="80809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77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3560" cy="785880"/>
          </a:xfrm>
          <a:prstGeom prst="rect">
            <a:avLst/>
          </a:prstGeom>
          <a:ln>
            <a:noFill/>
          </a:ln>
        </p:spPr>
      </p:pic>
      <p:pic>
        <p:nvPicPr>
          <p:cNvPr id="178" name="Рисунок 2" descr=""/>
          <p:cNvPicPr/>
          <p:nvPr/>
        </p:nvPicPr>
        <p:blipFill>
          <a:blip r:embed="rId2"/>
          <a:stretch/>
        </p:blipFill>
        <p:spPr>
          <a:xfrm>
            <a:off x="1224000" y="831600"/>
            <a:ext cx="9789840" cy="593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72000" y="144000"/>
            <a:ext cx="12013560" cy="5605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2352960" y="216000"/>
            <a:ext cx="80809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81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3560" cy="785880"/>
          </a:xfrm>
          <a:prstGeom prst="rect">
            <a:avLst/>
          </a:prstGeom>
          <a:ln>
            <a:noFill/>
          </a:ln>
        </p:spPr>
      </p:pic>
      <p:pic>
        <p:nvPicPr>
          <p:cNvPr id="182" name="Рисунок 2" descr=""/>
          <p:cNvPicPr/>
          <p:nvPr/>
        </p:nvPicPr>
        <p:blipFill>
          <a:blip r:embed="rId2"/>
          <a:stretch/>
        </p:blipFill>
        <p:spPr>
          <a:xfrm>
            <a:off x="1294920" y="860040"/>
            <a:ext cx="9646920" cy="5995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72000" y="144000"/>
            <a:ext cx="12013560" cy="5605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2"/>
          <p:cNvSpPr/>
          <p:nvPr/>
        </p:nvSpPr>
        <p:spPr>
          <a:xfrm>
            <a:off x="2352960" y="216000"/>
            <a:ext cx="80809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85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3560" cy="78588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2" descr=""/>
          <p:cNvPicPr/>
          <p:nvPr/>
        </p:nvPicPr>
        <p:blipFill>
          <a:blip r:embed="rId2"/>
          <a:stretch/>
        </p:blipFill>
        <p:spPr>
          <a:xfrm>
            <a:off x="1296000" y="864000"/>
            <a:ext cx="9573840" cy="5820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72000" y="144000"/>
            <a:ext cx="12013560" cy="5605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2"/>
          <p:cNvSpPr/>
          <p:nvPr/>
        </p:nvSpPr>
        <p:spPr>
          <a:xfrm>
            <a:off x="2352960" y="216000"/>
            <a:ext cx="80809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89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3560" cy="785880"/>
          </a:xfrm>
          <a:prstGeom prst="rect">
            <a:avLst/>
          </a:prstGeom>
          <a:ln>
            <a:noFill/>
          </a:ln>
        </p:spPr>
      </p:pic>
      <p:pic>
        <p:nvPicPr>
          <p:cNvPr id="190" name="Рисунок 2" descr=""/>
          <p:cNvPicPr/>
          <p:nvPr/>
        </p:nvPicPr>
        <p:blipFill>
          <a:blip r:embed="rId2"/>
          <a:stretch/>
        </p:blipFill>
        <p:spPr>
          <a:xfrm>
            <a:off x="1283040" y="904680"/>
            <a:ext cx="9586800" cy="582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72000" y="144000"/>
            <a:ext cx="12013560" cy="56052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2"/>
          <p:cNvSpPr/>
          <p:nvPr/>
        </p:nvSpPr>
        <p:spPr>
          <a:xfrm>
            <a:off x="2352960" y="216000"/>
            <a:ext cx="808092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93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3560" cy="785880"/>
          </a:xfrm>
          <a:prstGeom prst="rect">
            <a:avLst/>
          </a:prstGeom>
          <a:ln>
            <a:noFill/>
          </a:ln>
        </p:spPr>
      </p:pic>
      <p:sp>
        <p:nvSpPr>
          <p:cNvPr id="194" name="CustomShape 3"/>
          <p:cNvSpPr/>
          <p:nvPr/>
        </p:nvSpPr>
        <p:spPr>
          <a:xfrm>
            <a:off x="712080" y="384840"/>
            <a:ext cx="10971720" cy="12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latin typeface="Arial"/>
              </a:rPr>
              <a:t>Экспресс- опросник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624240" y="1008720"/>
            <a:ext cx="10972080" cy="557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2c2d30"/>
                </a:solidFill>
                <a:latin typeface="Times New Roman"/>
                <a:ea typeface="Times New Roman"/>
              </a:rPr>
              <a:t>1. Я напряжет. Мне не по себе.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2c2d30"/>
                </a:solidFill>
                <a:latin typeface="Times New Roman"/>
                <a:ea typeface="Times New Roman"/>
              </a:rPr>
              <a:t>- все время (3)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2c2d30"/>
                </a:solidFill>
                <a:latin typeface="Times New Roman"/>
                <a:ea typeface="Times New Roman"/>
              </a:rPr>
              <a:t>- часто (2)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2c2d30"/>
                </a:solidFill>
                <a:latin typeface="Times New Roman"/>
                <a:ea typeface="Times New Roman"/>
              </a:rPr>
              <a:t>- иногда (1)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2c2d30"/>
                </a:solidFill>
                <a:latin typeface="Times New Roman"/>
                <a:ea typeface="Times New Roman"/>
              </a:rPr>
              <a:t>- совсем не испытываю (0)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600" spc="-1" strike="noStrike">
                <a:solidFill>
                  <a:srgbClr val="2c2d30"/>
                </a:solidFill>
                <a:latin typeface="Times New Roman"/>
                <a:ea typeface="Times New Roman"/>
              </a:rPr>
              <a:t>2. </a:t>
            </a:r>
            <a:r>
              <a:rPr b="0" lang="ru-RU" sz="26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Мне страшно. Кажется, будто что-то ужасное может вот-вот случиться</a:t>
            </a:r>
            <a:r>
              <a:rPr b="0" lang="ru-RU" sz="2600" spc="-1" strike="noStrike">
                <a:solidFill>
                  <a:srgbClr val="2c2d30"/>
                </a:solidFill>
                <a:latin typeface="Times New Roman"/>
                <a:ea typeface="Times New Roman"/>
              </a:rPr>
              <a:t>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2c2d30"/>
                </a:solidFill>
                <a:latin typeface="Times New Roman"/>
                <a:ea typeface="Times New Roman"/>
              </a:rPr>
              <a:t>- определенно это так, и страх очень сильный (3)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да, это так, но страх не очень сильный (2)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иногда, но это меня не беспокоит (1)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совсем не испытываю (0)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600" spc="-1" strike="noStrike">
                <a:solidFill>
                  <a:srgbClr val="2c2d30"/>
                </a:solidFill>
                <a:latin typeface="Times New Roman"/>
                <a:ea typeface="Times New Roman"/>
              </a:rPr>
              <a:t>3. </a:t>
            </a:r>
            <a:r>
              <a:rPr b="0" lang="ru-RU" sz="26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Беспокойные мысли крутятся у меня в голове</a:t>
            </a:r>
            <a:r>
              <a:rPr b="0" lang="ru-RU" sz="2600" spc="-1" strike="noStrike">
                <a:solidFill>
                  <a:srgbClr val="2c2d30"/>
                </a:solidFill>
                <a:latin typeface="Times New Roman"/>
                <a:ea typeface="Times New Roman"/>
              </a:rPr>
              <a:t>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2c2d30"/>
                </a:solidFill>
                <a:latin typeface="Times New Roman"/>
                <a:ea typeface="Times New Roman"/>
              </a:rPr>
              <a:t>- постоянно (3)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большую часть времени (2)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время от времени (1)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1a1a1a"/>
                </a:solidFill>
                <a:latin typeface="Times New Roman"/>
                <a:ea typeface="Times New Roman"/>
              </a:rPr>
              <a:t>- только иногда (0)</a:t>
            </a: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2923</TotalTime>
  <Application>LibreOffice/6.0.3.2$Windows_x86 LibreOffice_project/8f48d515416608e3a835360314dac7e47fd0b821</Application>
  <Words>196</Words>
  <Paragraphs>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2020-05-03T14:10:55Z</dcterms:created>
  <dc:creator>1</dc:creator>
  <dc:description/>
  <dc:language>ru-RU</dc:language>
  <cp:lastModifiedBy/>
  <dcterms:modified xsi:type="dcterms:W3CDTF">2023-03-10T09:19:53Z</dcterms:modified>
  <cp:revision>72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