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8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media/image9.jpeg" ContentType="image/jpeg"/>
  <Override PartName="/ppt/media/image3.png" ContentType="image/png"/>
  <Override PartName="/ppt/media/image1.jpeg" ContentType="image/jpeg"/>
  <Override PartName="/ppt/media/image2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перемещения страницы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2000" spc="-1" strike="noStrike">
                <a:latin typeface="Arial"/>
              </a:rPr>
              <a:t>Для правки формата примечаний щёлкните мышью</a:t>
            </a:r>
            <a:endParaRPr b="0" lang="ru-RU" sz="2000" spc="-1" strike="noStrike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b="0" lang="ru-RU" sz="1400" spc="-1" strike="noStrike">
                <a:latin typeface="Times New Roman"/>
              </a:rPr>
              <a:t>&lt;верхний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5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ru-RU" sz="1400" spc="-1" strike="noStrike">
                <a:latin typeface="Times New Roman"/>
              </a:rPr>
              <a:t>&lt;дата/время&gt;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5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ru-RU" sz="1400" spc="-1" strike="noStrike">
                <a:latin typeface="Times New Roman"/>
              </a:rPr>
              <a:t>&lt;нижний колонтитул&gt;</a:t>
            </a:r>
            <a:endParaRPr b="0" lang="ru-RU" sz="1400" spc="-1" strike="noStrike">
              <a:latin typeface="Times New Roman"/>
            </a:endParaRPr>
          </a:p>
        </p:txBody>
      </p:sp>
      <p:sp>
        <p:nvSpPr>
          <p:cNvPr id="15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185637A2-F83C-4D5E-AB95-2E7F95234C3D}" type="slidenum">
              <a:rPr b="0" lang="ru-RU" sz="1400" spc="-1" strike="noStrike">
                <a:latin typeface="Times New Roman"/>
              </a:rPr>
              <a:t>&lt;номер&gt;</a:t>
            </a:fld>
            <a:endParaRPr b="0" lang="ru-RU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00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51A9CB25-915E-4EAA-9C1A-6C39C6961F04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03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2C93A1A-92FA-4CDA-B8B7-1AAD8E3CFF89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46F0CE5C-0BD1-415B-B1FC-3F18270E0F5D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09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83DB589-086F-4B1F-AB44-915A4D23BE9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211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12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25B5AD8-E599-42E7-A2BB-7440818EF22C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sldImg"/>
          </p:nvPr>
        </p:nvSpPr>
        <p:spPr>
          <a:xfrm>
            <a:off x="572760" y="1336320"/>
            <a:ext cx="6407640" cy="3602880"/>
          </a:xfrm>
          <a:prstGeom prst="rect">
            <a:avLst/>
          </a:prstGeom>
        </p:spPr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755280" y="5144400"/>
            <a:ext cx="6042600" cy="420444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15" name="CustomShape 3"/>
          <p:cNvSpPr/>
          <p:nvPr/>
        </p:nvSpPr>
        <p:spPr>
          <a:xfrm>
            <a:off x="4281120" y="10154880"/>
            <a:ext cx="3270960" cy="531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07721C4E-556E-4680-B431-53AC88209905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sldImg"/>
          </p:nvPr>
        </p:nvSpPr>
        <p:spPr>
          <a:xfrm>
            <a:off x="573120" y="1336680"/>
            <a:ext cx="6406560" cy="3601440"/>
          </a:xfrm>
          <a:prstGeom prst="rect">
            <a:avLst/>
          </a:prstGeom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755640" y="5145120"/>
            <a:ext cx="6042240" cy="4204080"/>
          </a:xfrm>
          <a:prstGeom prst="rect">
            <a:avLst/>
          </a:prstGeom>
        </p:spPr>
        <p:txBody>
          <a:bodyPr lIns="0" rIns="0" tIns="0" bIns="0"/>
          <a:p>
            <a:endParaRPr b="0" lang="ru-RU" sz="2000" spc="-1" strike="noStrike">
              <a:latin typeface="Arial"/>
            </a:endParaRPr>
          </a:p>
        </p:txBody>
      </p:sp>
      <p:sp>
        <p:nvSpPr>
          <p:cNvPr id="218" name="CustomShape 3"/>
          <p:cNvSpPr/>
          <p:nvPr/>
        </p:nvSpPr>
        <p:spPr>
          <a:xfrm>
            <a:off x="4281480" y="10155240"/>
            <a:ext cx="3270600" cy="530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AEAD5F45-7BF5-428A-94A3-300EDB4B0021}" type="slidenum">
              <a:rPr b="0" lang="ru-RU" sz="1200" spc="-1" strike="noStrike">
                <a:solidFill>
                  <a:srgbClr val="000000"/>
                </a:solidFill>
                <a:latin typeface="+mn-lt"/>
                <a:ea typeface="+mn-ea"/>
              </a:rPr>
              <a:t>&lt;номер&gt;</a:t>
            </a:fld>
            <a:endParaRPr b="0" lang="ru-RU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3976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Arial"/>
              </a:rPr>
              <a:t>Второй уровень структуры</a:t>
            </a:r>
            <a:endParaRPr b="0" lang="ru-RU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Третий уровень структуры</a:t>
            </a:r>
            <a:endParaRPr b="0" lang="ru-RU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latin typeface="Arial"/>
              </a:rPr>
              <a:t>Четвёртый уровень структуры</a:t>
            </a:r>
            <a:endParaRPr b="0" lang="ru-RU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Пятый уровень структуры</a:t>
            </a:r>
            <a:endParaRPr b="0" lang="ru-RU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Шестой уровень структуры</a:t>
            </a:r>
            <a:endParaRPr b="0" lang="ru-RU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latin typeface="Arial"/>
              </a:rPr>
              <a:t>Седьмой уровень структуры</a:t>
            </a:r>
            <a:endParaRPr b="0" lang="ru-RU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080" cy="124992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29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76040" y="2666160"/>
            <a:ext cx="11905200" cy="1060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2"/>
          <p:cNvSpPr/>
          <p:nvPr/>
        </p:nvSpPr>
        <p:spPr>
          <a:xfrm>
            <a:off x="7416000" y="5112000"/>
            <a:ext cx="4521960" cy="1060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Tahoma"/>
                <a:ea typeface="SimSun"/>
              </a:rPr>
              <a:t>Пронтенко Ольга Павловна,  </a:t>
            </a:r>
            <a:endParaRPr b="0" lang="ru-RU" sz="1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1600" spc="-1" strike="noStrike">
                <a:solidFill>
                  <a:srgbClr val="ffffff"/>
                </a:solidFill>
                <a:latin typeface="Tahoma"/>
                <a:ea typeface="SimSun"/>
              </a:rPr>
              <a:t>Педагог-психолог  ГБУ РА «Центр психолого-педагогической, медицинской и социальной помощи»</a:t>
            </a:r>
            <a:endParaRPr b="0" lang="ru-RU" sz="1600" spc="-1" strike="noStrike">
              <a:latin typeface="Arial"/>
            </a:endParaRPr>
          </a:p>
        </p:txBody>
      </p:sp>
      <p:sp>
        <p:nvSpPr>
          <p:cNvPr id="160" name="CustomShape 3"/>
          <p:cNvSpPr/>
          <p:nvPr/>
        </p:nvSpPr>
        <p:spPr>
          <a:xfrm>
            <a:off x="609480" y="221040"/>
            <a:ext cx="10968480" cy="1246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4"/>
          <p:cNvSpPr/>
          <p:nvPr/>
        </p:nvSpPr>
        <p:spPr>
          <a:xfrm>
            <a:off x="609480" y="2860920"/>
            <a:ext cx="10968480" cy="145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ffffff"/>
                </a:solidFill>
                <a:latin typeface="Arial"/>
                <a:ea typeface="DejaVu Sans"/>
              </a:rPr>
              <a:t>Работа классного руководителя с семьями, члены которых мобилизованы.</a:t>
            </a:r>
            <a:endParaRPr b="0" lang="ru-RU" sz="3200" spc="-1" strike="noStrike">
              <a:latin typeface="Arial"/>
            </a:endParaRPr>
          </a:p>
        </p:txBody>
      </p:sp>
      <p:sp>
        <p:nvSpPr>
          <p:cNvPr id="162" name="CustomShape 5"/>
          <p:cNvSpPr/>
          <p:nvPr/>
        </p:nvSpPr>
        <p:spPr>
          <a:xfrm>
            <a:off x="4565520" y="6187680"/>
            <a:ext cx="6090840" cy="3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ffffff"/>
                </a:solidFill>
                <a:latin typeface="Times New Roman"/>
                <a:ea typeface="SimSun"/>
              </a:rPr>
              <a:t>Майкоп, 2023 год</a:t>
            </a:r>
            <a:endParaRPr b="0" lang="ru-RU" sz="18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65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66" name="CustomShape 3"/>
          <p:cNvSpPr/>
          <p:nvPr/>
        </p:nvSpPr>
        <p:spPr>
          <a:xfrm>
            <a:off x="609120" y="22068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br/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Содержание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778680" y="1367640"/>
            <a:ext cx="10730880" cy="493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15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1. Ситуация глобальной неопределенности, как мы реагируем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2. Частичная мобилизация. Изменения в каждодневной работе педагога 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3. Как поддерживать себя и окружающих  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4. Как говорить с ребенком о мобилизации </a:t>
            </a:r>
            <a:endParaRPr b="0" lang="ru-RU" sz="36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70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71" name="CustomShape 3"/>
          <p:cNvSpPr/>
          <p:nvPr/>
        </p:nvSpPr>
        <p:spPr>
          <a:xfrm>
            <a:off x="609120" y="54000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br/>
            <a:br/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Ситуация глобальной неопределенности, как мы реагируем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72" name="CustomShape 4"/>
          <p:cNvSpPr/>
          <p:nvPr/>
        </p:nvSpPr>
        <p:spPr>
          <a:xfrm>
            <a:off x="360000" y="1187640"/>
            <a:ext cx="11148120" cy="5292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Даже если мы в безопасном месте, есть травматизация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Различное восприятия происходящего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Отрицание   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Самое стабильное в нашей жизни - неопределенность </a:t>
            </a:r>
            <a:endParaRPr b="0" lang="ru-RU" sz="36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75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76" name="CustomShape 3"/>
          <p:cNvSpPr/>
          <p:nvPr/>
        </p:nvSpPr>
        <p:spPr>
          <a:xfrm>
            <a:off x="609120" y="35424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r>
              <a:rPr b="1" lang="ru-RU" sz="43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Изменения в каждодневной работе педагога</a:t>
            </a:r>
            <a:endParaRPr b="0" lang="ru-RU" sz="4300" spc="-1" strike="noStrike">
              <a:latin typeface="Arial"/>
            </a:endParaRPr>
          </a:p>
        </p:txBody>
      </p:sp>
      <p:sp>
        <p:nvSpPr>
          <p:cNvPr id="177" name="CustomShape 4"/>
          <p:cNvSpPr/>
          <p:nvPr/>
        </p:nvSpPr>
        <p:spPr>
          <a:xfrm>
            <a:off x="908640" y="1505520"/>
            <a:ext cx="10971000" cy="505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93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Кто в фокусе внимания: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Дети, у которых мобилизованы родственники, значимые близкие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Взрослые(педагоги, родители), у которых мобилизованы родственники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Работа: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0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Мониторинг эмоционального состояния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Работа с ОСР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Временное снижение требований при когнитивном снижении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Беседа с родителями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Направление к специалисту </a:t>
            </a:r>
            <a:endParaRPr b="0" lang="ru-RU" sz="3100" spc="-1" strike="noStrike"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80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81" name="CustomShape 3"/>
          <p:cNvSpPr/>
          <p:nvPr/>
        </p:nvSpPr>
        <p:spPr>
          <a:xfrm>
            <a:off x="609120" y="37116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Как поддерживать себя и окружающих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82" name="CustomShape 4"/>
          <p:cNvSpPr/>
          <p:nvPr/>
        </p:nvSpPr>
        <p:spPr>
          <a:xfrm>
            <a:off x="609120" y="1062720"/>
            <a:ext cx="10971000" cy="505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Задачи:</a:t>
            </a:r>
            <a:endParaRPr b="0" lang="ru-RU" sz="36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1" lang="ru-RU" sz="36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Стабилизироваться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Принимать чувства, давать им место, получать поддержку </a:t>
            </a:r>
            <a:endParaRPr b="0" lang="ru-RU" sz="3200" spc="-1" strike="noStrike">
              <a:latin typeface="Arial"/>
            </a:endParaRPr>
          </a:p>
          <a:p>
            <a:pPr algn="just">
              <a:lnSpc>
                <a:spcPct val="150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Осознавать, что происходит</a:t>
            </a:r>
            <a:endParaRPr b="0" lang="ru-RU" sz="3200" spc="-1" strike="noStrike">
              <a:latin typeface="Arial"/>
            </a:endParaRPr>
          </a:p>
          <a:p>
            <a:pPr>
              <a:lnSpc>
                <a:spcPct val="150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Принимать решения </a:t>
            </a:r>
            <a:endParaRPr b="0" lang="ru-RU" sz="32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4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86" name="CustomShape 3"/>
          <p:cNvSpPr/>
          <p:nvPr/>
        </p:nvSpPr>
        <p:spPr>
          <a:xfrm>
            <a:off x="609120" y="22068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Как говорить с ребенком о мобилизации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87" name="CustomShape 4"/>
          <p:cNvSpPr/>
          <p:nvPr/>
        </p:nvSpPr>
        <p:spPr>
          <a:xfrm>
            <a:off x="609120" y="1603080"/>
            <a:ext cx="10971000" cy="505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93000"/>
              </a:lnSpc>
            </a:pPr>
            <a:r>
              <a:rPr b="1" lang="ru-RU" sz="3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С какого возраста:</a:t>
            </a:r>
            <a:endParaRPr b="0" lang="ru-RU" sz="34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Ориентироваться на ребенка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Если ребенка тревожит событие – говорить обязательно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Если может узнать что-то от посторонних – говорить обязательно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Как говорить:</a:t>
            </a:r>
            <a:endParaRPr b="0" lang="ru-RU" sz="34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Спокойно, размеренно, немного замедлите речь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Простыми словами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Находитесь на одном уровне с ребенком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 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 Говорите в удобном и безопасном месте</a:t>
            </a:r>
            <a:endParaRPr b="0" lang="ru-RU" sz="3100" spc="-1" strike="noStrike">
              <a:latin typeface="Arial"/>
            </a:endParaRPr>
          </a:p>
          <a:p>
            <a:pPr algn="ctr">
              <a:lnSpc>
                <a:spcPct val="93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Цель – дать ребенку ощущение безопасности, опоры на взрослого</a:t>
            </a:r>
            <a:endParaRPr b="0" lang="ru-RU" sz="32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70920" y="144360"/>
            <a:ext cx="12012480" cy="55980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9" name="CustomShape 2"/>
          <p:cNvSpPr/>
          <p:nvPr/>
        </p:nvSpPr>
        <p:spPr>
          <a:xfrm>
            <a:off x="2352240" y="216000"/>
            <a:ext cx="808056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90" name="" descr=""/>
          <p:cNvPicPr/>
          <p:nvPr/>
        </p:nvPicPr>
        <p:blipFill>
          <a:blip r:embed="rId1"/>
          <a:srcRect l="2378" t="0" r="77444" b="0"/>
          <a:stretch/>
        </p:blipFill>
        <p:spPr>
          <a:xfrm>
            <a:off x="348840" y="71280"/>
            <a:ext cx="943920" cy="785160"/>
          </a:xfrm>
          <a:prstGeom prst="rect">
            <a:avLst/>
          </a:prstGeom>
          <a:ln>
            <a:noFill/>
          </a:ln>
        </p:spPr>
      </p:pic>
      <p:sp>
        <p:nvSpPr>
          <p:cNvPr id="191" name="CustomShape 3"/>
          <p:cNvSpPr/>
          <p:nvPr/>
        </p:nvSpPr>
        <p:spPr>
          <a:xfrm>
            <a:off x="609120" y="220680"/>
            <a:ext cx="10971000" cy="1248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240" bIns="0" anchor="ctr"/>
          <a:p>
            <a:pPr algn="ctr">
              <a:lnSpc>
                <a:spcPct val="93000"/>
              </a:lnSpc>
            </a:pPr>
            <a:br/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Как говорить с ребенком о мобилизации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92" name="CustomShape 4"/>
          <p:cNvSpPr/>
          <p:nvPr/>
        </p:nvSpPr>
        <p:spPr>
          <a:xfrm>
            <a:off x="609120" y="1603080"/>
            <a:ext cx="10971000" cy="5056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2040" bIns="0" anchor="ctr"/>
          <a:p>
            <a:pPr>
              <a:lnSpc>
                <a:spcPct val="93000"/>
              </a:lnSpc>
            </a:pPr>
            <a:r>
              <a:rPr b="1" lang="ru-RU" sz="3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Что говорить:</a:t>
            </a:r>
            <a:endParaRPr b="0" lang="ru-RU" sz="34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Факты простым и доступным языком, без подробностей о ситуации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Подбирайте количество и содержание информации под возраст и характер 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ребенка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Помните, ваша задача не напугать, а успокоить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r>
              <a:rPr b="1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-</a:t>
            </a:r>
            <a:r>
              <a:rPr b="0" lang="ru-RU" sz="31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Для старших подростков может быть важно сказать о Вашей позиции и Вашем видении – это будет ориентиром. Можно уточнить, что у других людей позиция может отличаться и что они могут высказываться об этом, иногда в резкой форме</a:t>
            </a:r>
            <a:endParaRPr b="0" lang="ru-RU" sz="3100" spc="-1" strike="noStrike">
              <a:latin typeface="Arial"/>
            </a:endParaRPr>
          </a:p>
          <a:p>
            <a:pPr>
              <a:lnSpc>
                <a:spcPct val="93000"/>
              </a:lnSpc>
            </a:pPr>
            <a:endParaRPr b="0" lang="ru-RU" sz="31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72000" y="144000"/>
            <a:ext cx="12012480" cy="559440"/>
          </a:xfrm>
          <a:prstGeom prst="rect">
            <a:avLst/>
          </a:prstGeom>
          <a:solidFill>
            <a:srgbClr val="38d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4" name="CustomShape 2"/>
          <p:cNvSpPr/>
          <p:nvPr/>
        </p:nvSpPr>
        <p:spPr>
          <a:xfrm>
            <a:off x="2352960" y="216000"/>
            <a:ext cx="8079840" cy="45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Государственное бюджетное учреждение Республики Адыгея </a:t>
            </a:r>
            <a:endParaRPr b="0" lang="ru-RU" sz="12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1200" spc="-1" strike="noStrike">
                <a:solidFill>
                  <a:srgbClr val="000000"/>
                </a:solidFill>
                <a:latin typeface="Arial Narrow"/>
                <a:ea typeface="DejaVu Sans"/>
              </a:rPr>
              <a:t>«Центр психолого-педагогической, медицинской и социальной помощи»</a:t>
            </a:r>
            <a:endParaRPr b="0" lang="ru-RU" sz="1200" spc="-1" strike="noStrike">
              <a:latin typeface="Arial"/>
            </a:endParaRPr>
          </a:p>
        </p:txBody>
      </p:sp>
      <p:pic>
        <p:nvPicPr>
          <p:cNvPr id="195" name="Рисунок 4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 l="2380" t="0" r="77444" b="0"/>
          <a:stretch/>
        </p:blipFill>
        <p:spPr>
          <a:xfrm>
            <a:off x="349200" y="72000"/>
            <a:ext cx="942480" cy="784800"/>
          </a:xfrm>
          <a:prstGeom prst="rect">
            <a:avLst/>
          </a:prstGeom>
          <a:ln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176040" y="2016000"/>
            <a:ext cx="11905200" cy="5419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 b="0" lang="ru-RU" sz="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ffffff"/>
                </a:solidFill>
                <a:latin typeface="Tahoma"/>
                <a:ea typeface="SimSun"/>
              </a:rPr>
              <a:t> </a:t>
            </a:r>
            <a:r>
              <a:rPr b="1" lang="ru-RU" sz="2800" spc="-1" strike="noStrike">
                <a:solidFill>
                  <a:srgbClr val="ffffff"/>
                </a:solidFill>
                <a:latin typeface="Tahoma"/>
                <a:ea typeface="SimSun"/>
              </a:rPr>
              <a:t>Спасибо за внимание!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ffffff"/>
                </a:solidFill>
                <a:latin typeface="Tahoma"/>
                <a:ea typeface="SimSun"/>
              </a:rPr>
              <a:t>Контакты: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ffffff"/>
                </a:solidFill>
                <a:latin typeface="Tahoma"/>
                <a:ea typeface="SimSun"/>
              </a:rPr>
              <a:t>Тел. 8(772) 54-02-62 (Центр)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ffffff"/>
                </a:solidFill>
                <a:latin typeface="Tahoma"/>
                <a:ea typeface="SimSun"/>
              </a:rPr>
              <a:t>                        </a:t>
            </a:r>
            <a:r>
              <a:rPr b="1" lang="ru-RU" sz="2800" spc="-1" strike="noStrike">
                <a:solidFill>
                  <a:srgbClr val="ffffff"/>
                </a:solidFill>
                <a:latin typeface="Tahoma"/>
                <a:ea typeface="SimSun"/>
              </a:rPr>
              <a:t>54-81-23 (ЦПМПК)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ffffff"/>
                </a:solidFill>
                <a:latin typeface="Arial"/>
                <a:ea typeface="DejaVu Sans"/>
              </a:rPr>
              <a:t>diaghost@mail.ru</a:t>
            </a: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</p:txBody>
      </p:sp>
      <p:sp>
        <p:nvSpPr>
          <p:cNvPr id="197" name="CustomShape 2"/>
          <p:cNvSpPr/>
          <p:nvPr/>
        </p:nvSpPr>
        <p:spPr>
          <a:xfrm>
            <a:off x="3048840" y="5288400"/>
            <a:ext cx="6090840" cy="81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 b="0" lang="ru-RU" sz="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ffffff"/>
                </a:solidFill>
                <a:latin typeface="Tahoma"/>
                <a:ea typeface="SimSun"/>
              </a:rPr>
              <a:t>cdc.minobr.ru</a:t>
            </a:r>
            <a:endParaRPr b="0" lang="ru-RU" sz="24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2972</TotalTime>
  <Application>LibreOffice/6.0.3.2$Windows_x86 LibreOffice_project/8f48d515416608e3a835360314dac7e47fd0b821</Application>
  <Words>196</Words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2020-05-03T14:10:55Z</dcterms:created>
  <dc:creator>1</dc:creator>
  <dc:description/>
  <dc:language>ru-RU</dc:language>
  <cp:lastModifiedBy/>
  <dcterms:modified xsi:type="dcterms:W3CDTF">2023-03-07T12:35:59Z</dcterms:modified>
  <cp:revision>77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