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68" r:id="rId4"/>
    <p:sldId id="267" r:id="rId5"/>
    <p:sldId id="261" r:id="rId6"/>
    <p:sldId id="259" r:id="rId7"/>
    <p:sldId id="258" r:id="rId8"/>
    <p:sldId id="278" r:id="rId9"/>
    <p:sldId id="279" r:id="rId10"/>
    <p:sldId id="270" r:id="rId11"/>
    <p:sldId id="271" r:id="rId12"/>
    <p:sldId id="272" r:id="rId13"/>
    <p:sldId id="273" r:id="rId14"/>
    <p:sldId id="274" r:id="rId15"/>
    <p:sldId id="266" r:id="rId16"/>
    <p:sldId id="265" r:id="rId17"/>
    <p:sldId id="257" r:id="rId18"/>
    <p:sldId id="263" r:id="rId19"/>
    <p:sldId id="281" r:id="rId20"/>
    <p:sldId id="282" r:id="rId21"/>
    <p:sldId id="277" r:id="rId22"/>
    <p:sldId id="280" r:id="rId23"/>
    <p:sldId id="262" r:id="rId24"/>
    <p:sldId id="276" r:id="rId25"/>
    <p:sldId id="275" r:id="rId2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62E471D-BE6A-4ABE-9ECA-50D8CAEF1DA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12.09.2022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06EB6F6-A6A9-40E2-BA3B-0080668BE65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metodicheskie_rekomendatci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ndia.ru/text/category/klassnie_rukovoditel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metodicheskie_rekomendatci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metodicheskie_rekomendatci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metodicheskie_rekomendatci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metodicheskie_rekomendatci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abirint.ru/books/876492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79600" y="2266664"/>
            <a:ext cx="11912400" cy="230687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Tahoma"/>
                <a:ea typeface="SimSun"/>
              </a:rPr>
              <a:t> </a:t>
            </a:r>
          </a:p>
          <a:p>
            <a:pPr algn="ctr"/>
            <a:r>
              <a:rPr lang="ru-RU" sz="2800" b="1" strike="noStrike" spc="-1" dirty="0">
                <a:solidFill>
                  <a:srgbClr val="FFFFFF"/>
                </a:solidFill>
                <a:latin typeface="Tahoma"/>
                <a:ea typeface="SimSun"/>
              </a:rPr>
              <a:t>Организация профилактических мероприятий в образовательной организации в текущем учебном году с учетом требований обновленного ФГОС</a:t>
            </a:r>
          </a:p>
          <a:p>
            <a:pPr algn="ctr"/>
            <a:r>
              <a:rPr lang="ru-RU" sz="1400" b="1" spc="-1" dirty="0">
                <a:solidFill>
                  <a:srgbClr val="FFFFFF"/>
                </a:solidFill>
                <a:latin typeface="Tahoma"/>
                <a:ea typeface="SimSun"/>
              </a:rPr>
              <a:t>(республиканское методическое объединение </a:t>
            </a:r>
          </a:p>
          <a:p>
            <a:pPr algn="ctr"/>
            <a:r>
              <a:rPr lang="ru-RU" sz="1400" b="1" spc="-1" dirty="0">
                <a:solidFill>
                  <a:srgbClr val="FFFFFF"/>
                </a:solidFill>
                <a:latin typeface="Tahoma"/>
                <a:ea typeface="SimSun"/>
              </a:rPr>
              <a:t>педагогов-психологов)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7416000" y="5112000"/>
            <a:ext cx="4529160" cy="132198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600" b="0" strike="noStrike" spc="-1" dirty="0">
                <a:solidFill>
                  <a:srgbClr val="FFFFFF"/>
                </a:solidFill>
                <a:latin typeface="Tahoma"/>
                <a:ea typeface="SimSun"/>
              </a:rPr>
              <a:t>Гриценко Наталия Валерьевна,  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ru-RU" sz="1600" b="0" strike="noStrike" spc="-1" dirty="0">
                <a:solidFill>
                  <a:srgbClr val="FFFFFF"/>
                </a:solidFill>
                <a:latin typeface="Tahoma"/>
                <a:ea typeface="SimSun"/>
              </a:rPr>
              <a:t>зам. директора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ru-RU" sz="1600" b="0" strike="noStrike" spc="-1" dirty="0">
                <a:solidFill>
                  <a:srgbClr val="FFFFFF"/>
                </a:solidFill>
                <a:latin typeface="Tahoma"/>
                <a:ea typeface="SimSun"/>
              </a:rPr>
              <a:t> ГБУ РА «Центр психолого-педагогической, медицинской и социальной помощи» 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SimSun"/>
              </a:rPr>
              <a:t>Майкоп, 2022 год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3F0FDD2-233D-B4A5-1F89-0678A957F4E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2125" y="1031844"/>
            <a:ext cx="11168709" cy="5207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соответствии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методическими</a:t>
            </a:r>
            <a:r>
              <a:rPr lang="ru-RU" sz="1800" u="none" strike="noStrike" spc="35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800" u="none" strike="noStrike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рекомендациями</a:t>
            </a:r>
            <a:r>
              <a:rPr lang="ru-RU" sz="1800" u="none" strike="noStrike" spc="30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РФ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психолого-педагогическому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сопровождению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учебно-воспитательном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процессе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модернизации</a:t>
            </a:r>
            <a:r>
              <a:rPr lang="ru-RU" sz="1800" spc="-2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выделены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8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психолого-педагогического</a:t>
            </a:r>
            <a:r>
              <a:rPr lang="ru-RU" sz="1800" b="1" spc="5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сопровождения</a:t>
            </a:r>
            <a:r>
              <a:rPr lang="ru-RU" sz="18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модернизации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Решение</a:t>
            </a:r>
            <a:r>
              <a:rPr lang="ru-RU" sz="1800" b="1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актуальных</a:t>
            </a:r>
            <a:r>
              <a:rPr lang="ru-RU" sz="1800" b="1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задач</a:t>
            </a:r>
            <a:r>
              <a:rPr lang="ru-RU" sz="1800" b="1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воспитания.</a:t>
            </a:r>
            <a:r>
              <a:rPr lang="ru-RU" sz="1800" b="1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этом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направлении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необходимо:</a:t>
            </a:r>
          </a:p>
          <a:p>
            <a:pPr marL="285750" indent="-285750" algn="just">
              <a:spcBef>
                <a:spcPts val="4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 обеспечить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активное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участие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педагогов-психологов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разработке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сопровождении</a:t>
            </a:r>
            <a:r>
              <a:rPr lang="ru-RU" sz="1800" spc="-2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программ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воспитания;</a:t>
            </a:r>
          </a:p>
          <a:p>
            <a:pPr algn="just">
              <a:spcBef>
                <a:spcPts val="5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осуществлять</a:t>
            </a:r>
            <a:r>
              <a:rPr lang="ru-RU" sz="1800" strike="noStrike" spc="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поиск</a:t>
            </a:r>
            <a:r>
              <a:rPr lang="ru-RU" sz="1800" strike="noStrike" spc="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</a:t>
            </a:r>
            <a:r>
              <a:rPr lang="ru-RU" sz="1800" strike="noStrike" spc="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апробацию</a:t>
            </a:r>
            <a:r>
              <a:rPr lang="ru-RU" sz="1800" strike="noStrike" spc="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</a:t>
            </a:r>
            <a:r>
              <a:rPr lang="ru-RU" sz="1800" strike="noStrike" spc="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эффективного</a:t>
            </a:r>
            <a:r>
              <a:rPr lang="ru-RU" sz="1800" strike="noStrike" spc="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взаимодействия</a:t>
            </a:r>
            <a:r>
              <a:rPr lang="ru-RU" sz="1800" strike="noStrike" spc="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классных</a:t>
            </a:r>
            <a:r>
              <a:rPr lang="ru-RU" sz="1800" strike="noStrike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руководителей,</a:t>
            </a:r>
            <a:r>
              <a:rPr lang="ru-RU" sz="1800" strike="noStrike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классных</a:t>
            </a:r>
            <a:r>
              <a:rPr lang="ru-RU" sz="1800" strike="noStrike" spc="7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воспитателей</a:t>
            </a:r>
            <a:r>
              <a:rPr lang="ru-RU" sz="1800" strike="noStrike" spc="7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</a:t>
            </a:r>
            <a:r>
              <a:rPr lang="ru-RU" sz="1800" strike="noStrike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учителей-предметников,</a:t>
            </a:r>
            <a:r>
              <a:rPr lang="ru-RU" sz="1800" strike="noStrike" spc="7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социальных</a:t>
            </a:r>
            <a:r>
              <a:rPr lang="ru-RU" sz="1800" strike="noStrike" spc="7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дагогов</a:t>
            </a:r>
            <a:r>
              <a:rPr lang="ru-RU" sz="1800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педагогов-психологов,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педагогов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педагогов-организаторов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-2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учреждениях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всех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типов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видов;</a:t>
            </a:r>
          </a:p>
          <a:p>
            <a:pPr algn="just">
              <a:spcBef>
                <a:spcPts val="5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расширить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использование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воспитательном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процессе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методов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работы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ценностно-смысловыми</a:t>
            </a:r>
            <a:r>
              <a:rPr lang="ru-RU" sz="1800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ориентациями</a:t>
            </a:r>
            <a:r>
              <a:rPr lang="ru-RU" sz="1800" spc="7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учащихся;</a:t>
            </a:r>
            <a:r>
              <a:rPr lang="ru-RU" sz="1800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тренингов</a:t>
            </a:r>
            <a:r>
              <a:rPr lang="ru-RU" sz="1800" spc="7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личностного</a:t>
            </a:r>
            <a:r>
              <a:rPr lang="ru-RU" sz="1800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роста,</a:t>
            </a:r>
            <a:r>
              <a:rPr lang="ru-RU" sz="1800" spc="7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межличностного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общения,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бесконфликтного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взаимодействия,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ассертивности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самостоятельности,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методов</a:t>
            </a:r>
            <a:r>
              <a:rPr lang="ru-RU" sz="1800" spc="-2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развития</a:t>
            </a:r>
            <a:r>
              <a:rPr lang="ru-RU" sz="1800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критического</a:t>
            </a:r>
            <a:r>
              <a:rPr lang="ru-RU" sz="1800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мышления,</a:t>
            </a:r>
            <a:r>
              <a:rPr lang="ru-RU" sz="1800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противостояния</a:t>
            </a:r>
            <a:r>
              <a:rPr lang="ru-RU" sz="1800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негативным</a:t>
            </a:r>
            <a:r>
              <a:rPr lang="ru-RU" sz="1800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социальным</a:t>
            </a:r>
            <a:r>
              <a:rPr lang="ru-RU" sz="1800" spc="7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влияниям.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09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3F0FDD2-233D-B4A5-1F89-0678A957F4E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09613" y="1439863"/>
            <a:ext cx="11482387" cy="51419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соответствии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методическими</a:t>
            </a:r>
            <a:r>
              <a:rPr lang="ru-RU" sz="1800" u="none" strike="noStrike" spc="35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800" u="none" strike="noStrike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рекомендациями</a:t>
            </a:r>
            <a:r>
              <a:rPr lang="ru-RU" sz="1800" u="none" strike="noStrike" spc="30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РФ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психолого-педагогическому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сопровождению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учебно-воспитательном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процессе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модернизации</a:t>
            </a:r>
            <a:r>
              <a:rPr lang="ru-RU" sz="1800" spc="-2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выделены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8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психолого-педагогического</a:t>
            </a:r>
            <a:r>
              <a:rPr lang="ru-RU" sz="1800" b="1" spc="5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сопровождения</a:t>
            </a:r>
            <a:r>
              <a:rPr lang="ru-RU" sz="18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модернизации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образования:</a:t>
            </a:r>
          </a:p>
          <a:p>
            <a:pPr marL="0"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ru-RU" sz="1800" b="1" spc="1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Сохранение</a:t>
            </a:r>
            <a:r>
              <a:rPr lang="ru-RU" sz="1800" b="1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800" b="1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укрепление</a:t>
            </a:r>
            <a:r>
              <a:rPr lang="ru-RU" sz="1800" b="1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здоровья</a:t>
            </a:r>
            <a:r>
              <a:rPr lang="ru-RU" sz="1800" b="1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детей:</a:t>
            </a:r>
          </a:p>
          <a:p>
            <a:pPr marL="285750" lvl="0" indent="-285750">
              <a:buSzPts val="1100"/>
              <a:buFont typeface="Wingdings" panose="05000000000000000000" pitchFamily="2" charset="2"/>
              <a:buChar char="Ø"/>
              <a:tabLst>
                <a:tab pos="2990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формирование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установок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здоровый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жизни;</a:t>
            </a:r>
          </a:p>
          <a:p>
            <a:pPr marL="285750" lvl="0" indent="-285750">
              <a:buSzPts val="1100"/>
              <a:buFont typeface="Wingdings" panose="05000000000000000000" pitchFamily="2" charset="2"/>
              <a:buChar char="Ø"/>
              <a:tabLst>
                <a:tab pos="2990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развитие</a:t>
            </a:r>
            <a:r>
              <a:rPr lang="ru-RU" sz="1800" spc="8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навыков</a:t>
            </a:r>
            <a:r>
              <a:rPr lang="ru-RU" sz="1800" spc="9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саморегуляции</a:t>
            </a:r>
            <a:r>
              <a:rPr lang="ru-RU" sz="1800" spc="8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800" spc="9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управления</a:t>
            </a:r>
            <a:r>
              <a:rPr lang="ru-RU" sz="1800" spc="8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стрессом;</a:t>
            </a:r>
          </a:p>
          <a:p>
            <a:pPr marL="285750" marR="504190" lvl="0" indent="-285750">
              <a:lnSpc>
                <a:spcPct val="138000"/>
              </a:lnSpc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  <a:tabLst>
                <a:tab pos="2990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профилактика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табакокурения,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алкоголизма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наркомании,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заболеваний,</a:t>
            </a:r>
            <a:r>
              <a:rPr lang="ru-RU" sz="1800" spc="6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передающихся</a:t>
            </a:r>
            <a:r>
              <a:rPr lang="ru-RU" sz="1800" spc="-2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половым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путем,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ВИЧ/СПИД,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школьного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дорожного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травматизма.</a:t>
            </a:r>
          </a:p>
          <a:p>
            <a:pPr marL="0" marR="293370" indent="0">
              <a:lnSpc>
                <a:spcPct val="135000"/>
              </a:lnSpc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Необходимым</a:t>
            </a:r>
            <a:r>
              <a:rPr lang="ru-RU" sz="1800" spc="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условием</a:t>
            </a:r>
            <a:r>
              <a:rPr lang="ru-RU" sz="1800" spc="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эффективности</a:t>
            </a:r>
            <a:r>
              <a:rPr lang="ru-RU" sz="1800" spc="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sz="1800" spc="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ЗОЖ</a:t>
            </a:r>
            <a:r>
              <a:rPr lang="ru-RU" sz="1800" spc="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1800" spc="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использование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интерактивных</a:t>
            </a:r>
            <a:r>
              <a:rPr lang="ru-RU" sz="1800" spc="7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видов</a:t>
            </a:r>
            <a:r>
              <a:rPr lang="ru-RU" sz="1800" spc="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1800" spc="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(тренинги,</a:t>
            </a:r>
            <a:r>
              <a:rPr lang="ru-RU" sz="1800" spc="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ролевые</a:t>
            </a:r>
            <a:r>
              <a:rPr lang="ru-RU" sz="1800" spc="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игры,</a:t>
            </a:r>
            <a:r>
              <a:rPr lang="ru-RU" sz="1800" spc="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моделирование</a:t>
            </a:r>
            <a:r>
              <a:rPr lang="ru-RU" sz="1800" spc="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ситуации</a:t>
            </a:r>
            <a:r>
              <a:rPr lang="ru-RU" sz="1800" spc="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800" spc="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т.</a:t>
            </a:r>
            <a:r>
              <a:rPr lang="ru-RU" sz="1800" spc="-2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96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3F0FDD2-233D-B4A5-1F89-0678A957F4E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293" y="936000"/>
            <a:ext cx="11482387" cy="53858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соответствии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методическими</a:t>
            </a:r>
            <a:r>
              <a:rPr lang="ru-RU" sz="1800" u="none" strike="noStrike" spc="35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800" u="none" strike="noStrike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рекомендациями</a:t>
            </a:r>
            <a:r>
              <a:rPr lang="ru-RU" sz="1800" u="none" strike="noStrike" spc="30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РФ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психолого-педагогическому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сопровождению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учебно-воспитательном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процессе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модернизации</a:t>
            </a:r>
            <a:r>
              <a:rPr lang="ru-RU" sz="1800" spc="-2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выделены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8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психолого-педагогического</a:t>
            </a:r>
            <a:r>
              <a:rPr lang="ru-RU" sz="1800" b="1" spc="5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сопровождения</a:t>
            </a:r>
            <a:r>
              <a:rPr lang="ru-RU" sz="18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модернизации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формированию позитивных отношений ребенка с сообществом сверстников: 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у детей и подростков негативных стереотипов;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способности к принятию, толерантности; 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самопринятия ребенка, поддержка его веры в свои силы; - решение особых ситуаций, связанных с отвержением ребенка сообществом сверстников. </a:t>
            </a:r>
          </a:p>
          <a:p>
            <a:pPr marL="342900" indent="-171450"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перехода на профильное обучение в старшей школе: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применение комплексной модели психолого-педагогического сопровождения (интеграция диагностики, консультаций, тренингов, с одной стороны, и сопровождение всех субъектов образовательного процесса, с другой);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 учащихся к проектированию собственного жизненного пути.</a:t>
            </a:r>
            <a:endParaRPr lang="ru-RU" sz="18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68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3F0FDD2-233D-B4A5-1F89-0678A957F4E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293" y="936000"/>
            <a:ext cx="11482387" cy="53858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соответствии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методическими</a:t>
            </a:r>
            <a:r>
              <a:rPr lang="ru-RU" sz="1800" u="none" strike="noStrike" spc="35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800" u="none" strike="noStrike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рекомендациями</a:t>
            </a:r>
            <a:r>
              <a:rPr lang="ru-RU" sz="1800" u="none" strike="noStrike" spc="30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РФ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психолого-педагогическому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сопровождению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учебно-воспитательном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процессе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модернизации</a:t>
            </a:r>
            <a:r>
              <a:rPr lang="ru-RU" sz="1800" spc="-2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выделены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8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психолого-педагогического</a:t>
            </a:r>
            <a:r>
              <a:rPr lang="ru-RU" sz="1800" b="1" spc="5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сопровождения</a:t>
            </a:r>
            <a:r>
              <a:rPr lang="ru-RU" sz="18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модернизации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Организация работы с педагогами и родителями как участниками учебно-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воспитатального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психологической компетентности педагогов;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организация просветительской работы с семьей.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Выявление и поддержка одаренных детей: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индивидуальных образовательных маршрутов;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адекватной самооценки;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здоровья, профилактика неврозов;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изоляции одаренных детей в группе сверстников;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психолого-педагогической компетентности педагогов и родителей одаренных детей. </a:t>
            </a:r>
            <a:endParaRPr lang="ru-RU" sz="18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39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3F0FDD2-233D-B4A5-1F89-0678A957F4E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293" y="936000"/>
            <a:ext cx="11482387" cy="53858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соответствии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методическими</a:t>
            </a:r>
            <a:r>
              <a:rPr lang="ru-RU" sz="1800" u="none" strike="noStrike" spc="35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800" u="none" strike="noStrike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рекомендациями</a:t>
            </a:r>
            <a:r>
              <a:rPr lang="ru-RU" sz="1800" u="none" strike="noStrike" spc="30" dirty="0">
                <a:solidFill>
                  <a:srgbClr val="7333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РФ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психолого-педагогическому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сопровождению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учебно-воспитательном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процессе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1800" spc="1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модернизации</a:t>
            </a:r>
            <a:r>
              <a:rPr lang="ru-RU" sz="1800" spc="-28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выделены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8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психолого-педагогического</a:t>
            </a:r>
            <a:r>
              <a:rPr lang="ru-RU" sz="1800" b="1" spc="5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сопровождения</a:t>
            </a:r>
            <a:r>
              <a:rPr lang="ru-RU" sz="1800" b="1" spc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модернизации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Психолого-педагогическое сопровождение детей с ограниченными возможностями здоровья: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средой, в которую интегрируется ребенок (помощь в преодолении негативных стереотипов и установок педагогов и учащихся по отношению к детям с особенностями в развитии, формирование толерантности);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просвещение родителей данной категории детей по обеспечению их необходимыми знаниями об особенностях ребенка, оптимальных формах взаимодействия, обучению эффективным методам помощи;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с ограниченными возможностями здоровья социальной компетентности, навыков общения с окружающими, преодоление социальной изоляции, расширение возможностей произвольного взаимодействия со сверстниками.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9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70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67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3CE3399B-272B-2AC0-3502-A9EB1CDDB1A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95620" y="2866788"/>
            <a:ext cx="10972440" cy="38779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51250-E5FD-D5BD-7207-D7F18F8C9E1E}"/>
              </a:ext>
            </a:extLst>
          </p:cNvPr>
          <p:cNvSpPr txBox="1"/>
          <p:nvPr/>
        </p:nvSpPr>
        <p:spPr>
          <a:xfrm>
            <a:off x="824040" y="1035779"/>
            <a:ext cx="10744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ПРИМЕРНАЯ  ПРОГРАММА ВОСПИТАНИЯ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для работы педагога-психолога при реализации программы воспитания в ОУ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5382C-89CE-3893-4DD3-992D22605E61}"/>
              </a:ext>
            </a:extLst>
          </p:cNvPr>
          <p:cNvSpPr txBox="1"/>
          <p:nvPr/>
        </p:nvSpPr>
        <p:spPr>
          <a:xfrm>
            <a:off x="824040" y="2007249"/>
            <a:ext cx="1045947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педагогических работников и обучающихся:</a:t>
            </a:r>
          </a:p>
          <a:p>
            <a:pPr>
              <a:spcBef>
                <a:spcPts val="12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 на создание в образовательной организации </a:t>
            </a:r>
            <a:r>
              <a:rPr lang="ru-RU" sz="1800" b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среды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обучающегося и взрослого, без которой невозможно конструктивное взаимодействие обучающихся и педагогических работников;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процесса воспитания главным образом через создание в школе </a:t>
            </a:r>
            <a:r>
              <a:rPr lang="ru-RU" sz="1800" b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детско-взрослых общностей</a:t>
            </a:r>
            <a:r>
              <a:rPr lang="ru-RU" sz="1800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бы объединяли обучающихся и педагогических работников яркими и содержательными событиями, общими позитивными эмоциями и доверительными отношениями друг к другу;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основных совместных дел обучающихся и педагогических работников как предмета </a:t>
            </a:r>
            <a:r>
              <a:rPr lang="ru-RU" sz="1800" b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заботы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взрослых, и обучающихся;</a:t>
            </a:r>
          </a:p>
        </p:txBody>
      </p:sp>
    </p:spTree>
    <p:extLst>
      <p:ext uri="{BB962C8B-B14F-4D97-AF65-F5344CB8AC3E}">
        <p14:creationId xmlns:p14="http://schemas.microsoft.com/office/powerpoint/2010/main" val="206880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67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3CE3399B-272B-2AC0-3502-A9EB1CDDB1A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95620" y="2866788"/>
            <a:ext cx="10972440" cy="38779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51250-E5FD-D5BD-7207-D7F18F8C9E1E}"/>
              </a:ext>
            </a:extLst>
          </p:cNvPr>
          <p:cNvSpPr txBox="1"/>
          <p:nvPr/>
        </p:nvSpPr>
        <p:spPr>
          <a:xfrm>
            <a:off x="824040" y="1035779"/>
            <a:ext cx="8053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ПРИМЕРНАЯ  ПРОГРАММА ВОСПИТАНИЯ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870EB-660C-44BA-DA50-723FB9EAB4B8}"/>
              </a:ext>
            </a:extLst>
          </p:cNvPr>
          <p:cNvSpPr txBox="1"/>
          <p:nvPr/>
        </p:nvSpPr>
        <p:spPr>
          <a:xfrm>
            <a:off x="1056443" y="1944236"/>
            <a:ext cx="944583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воспитания в образовательной организации: </a:t>
            </a:r>
          </a:p>
          <a:p>
            <a:pPr>
              <a:spcBef>
                <a:spcPts val="12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>
              <a:spcBef>
                <a:spcPts val="12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школы ориентированы на формирование </a:t>
            </a:r>
            <a:r>
              <a:rPr lang="ru-RU" sz="1800" b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и установление </a:t>
            </a:r>
            <a:r>
              <a:rPr lang="ru-RU" sz="1800" b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доброжелательных и товарищеских взаимоотношений;</a:t>
            </a:r>
          </a:p>
          <a:p>
            <a:pPr algn="just">
              <a:spcBef>
                <a:spcPts val="1200"/>
              </a:spcBef>
            </a:pPr>
            <a:r>
              <a:rPr lang="ru-RU" sz="1800" b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фигурой воспитания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</a:t>
            </a:r>
            <a:r>
              <a:rPr lang="ru-RU" sz="1800" b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классный руководитель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отношению к обучающимся защитную, личностно развивающую, организационную, </a:t>
            </a:r>
            <a:r>
              <a:rPr lang="ru-RU" sz="1800" b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посредническую (в разрешении конфликтов) функции.</a:t>
            </a:r>
          </a:p>
          <a:p>
            <a:pPr algn="just">
              <a:spcBef>
                <a:spcPts val="1200"/>
              </a:spcBef>
            </a:pPr>
            <a:endParaRPr lang="ru-RU" b="1" dirty="0">
              <a:solidFill>
                <a:srgbClr val="1C5B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Тесное взаимодействие со школьными службами примирения</a:t>
            </a:r>
          </a:p>
        </p:txBody>
      </p:sp>
    </p:spTree>
    <p:extLst>
      <p:ext uri="{BB962C8B-B14F-4D97-AF65-F5344CB8AC3E}">
        <p14:creationId xmlns:p14="http://schemas.microsoft.com/office/powerpoint/2010/main" val="143709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5" name="TextShape 3"/>
          <p:cNvSpPr txBox="1"/>
          <p:nvPr/>
        </p:nvSpPr>
        <p:spPr>
          <a:xfrm>
            <a:off x="1686247" y="962399"/>
            <a:ext cx="8583120" cy="647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87CA1A-3409-18B2-432D-FA59CA5ABFCD}"/>
              </a:ext>
            </a:extLst>
          </p:cNvPr>
          <p:cNvSpPr txBox="1"/>
          <p:nvPr/>
        </p:nvSpPr>
        <p:spPr>
          <a:xfrm>
            <a:off x="585926" y="1524541"/>
            <a:ext cx="1054667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начального общего образования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/>
            <a:r>
              <a:rPr lang="ru-RU" b="1" i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миролюбие – не затевать конфликтов и стремиться решать спорные вопросы, не прибегая к силе;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сопереживать, проявлять сострадание к попавшим в беду; стремиться устанавливать хорошие отношения с другими людьми; уметь прощать обиды, защищать слабых, по мере возможности помогать нуждающимся в этом  людям;</a:t>
            </a:r>
            <a:endParaRPr lang="ru-RU" sz="2000" b="1" i="1" dirty="0">
              <a:solidFill>
                <a:srgbClr val="1C5B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62584-0567-61A1-3C10-7746E81AA754}"/>
              </a:ext>
            </a:extLst>
          </p:cNvPr>
          <p:cNvSpPr txBox="1"/>
          <p:nvPr/>
        </p:nvSpPr>
        <p:spPr>
          <a:xfrm>
            <a:off x="514907" y="3233829"/>
            <a:ext cx="1039575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безусловной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абсолютной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равноправным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которыми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en-US" b="1" i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</a:t>
            </a:r>
            <a:r>
              <a:rPr lang="en-US" b="1" i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доброжелательные</a:t>
            </a:r>
            <a:r>
              <a:rPr lang="en-US" b="1" i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1" i="1" dirty="0" err="1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взаимоподдерживающие</a:t>
            </a:r>
            <a:r>
              <a:rPr lang="en-US" b="1" i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дающие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позволяющие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i="1" dirty="0">
              <a:solidFill>
                <a:srgbClr val="1C5B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31B26-D844-3C9A-B586-112DE9609551}"/>
              </a:ext>
            </a:extLst>
          </p:cNvPr>
          <p:cNvSpPr txBox="1"/>
          <p:nvPr/>
        </p:nvSpPr>
        <p:spPr>
          <a:xfrm>
            <a:off x="585926" y="4993517"/>
            <a:ext cx="106887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b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b="1" i="1" dirty="0">
                <a:solidFill>
                  <a:srgbClr val="1C5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разрешения возникающих конфликтных ситуаций в школе, дома  или на улице.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85E7F-E8F3-41A8-99D9-0242250BB700}"/>
              </a:ext>
            </a:extLst>
          </p:cNvPr>
          <p:cNvSpPr txBox="1"/>
          <p:nvPr/>
        </p:nvSpPr>
        <p:spPr>
          <a:xfrm>
            <a:off x="823016" y="910376"/>
            <a:ext cx="8977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ПРИМЕРНАЯ  ПРОГРАММА ВОСПИТАНИЯ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08CE0-EE0A-F841-BC40-21197ABEC8BF}"/>
              </a:ext>
            </a:extLst>
          </p:cNvPr>
          <p:cNvSpPr txBox="1"/>
          <p:nvPr/>
        </p:nvSpPr>
        <p:spPr>
          <a:xfrm>
            <a:off x="1233996" y="1312113"/>
            <a:ext cx="9481352" cy="304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организации деятельности педагога-психолога образовательной организации</a:t>
            </a:r>
          </a:p>
          <a:p>
            <a:pPr>
              <a:lnSpc>
                <a:spcPct val="107000"/>
              </a:lnSpc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Подготовлены ГБУ РА «Центр психолого-педагогической, медицинской и социальной помощи»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методических рекомендациях представлены материалы, определяющие организационно-методические основы деятельности педагога-психолога общеобразовательной организации в Республике Адыгея. Рекомендации предназначены для использования при планировании и организации деятельности педагога-психолога общеобразовательной организации и определения оптимальных форм отчетности о работе педагога-психолога.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08CE0-EE0A-F841-BC40-21197ABEC8BF}"/>
              </a:ext>
            </a:extLst>
          </p:cNvPr>
          <p:cNvSpPr txBox="1"/>
          <p:nvPr/>
        </p:nvSpPr>
        <p:spPr>
          <a:xfrm>
            <a:off x="1233996" y="1312113"/>
            <a:ext cx="9481352" cy="5435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795"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планировании работы по психолого-педагогическому сопровождению образовательного процесса необходимо учитывать: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требования профессионального стандарта педагог-психолог (психолог в сфере образования);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требования обновленного стандарта общего образования. Ведение которого изменяет всю образовательную ситуацию в образовательной организации, определяя точное место формам и видам приложения психологических знаний в содержании и организации образовательной среды школы, что делает обязательной конкретной и измеримой деятельность педагога-психолога как незаменимого участника образовательного процесса. (Приказ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31 мая 2021 г №287 «Об утверждении ФГОС ООО»; Приказ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31 мая 2021 г №286 «Об утверждении ФГОС НОО»;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воспитательные и педагогические задачи образовательного учреждения;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предложения администрации школы, педагогов, учащихся, родителей;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результаты работы за предшествующий период и выводы, полученные в ходе анализа этой работы.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9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53" name="CustomShape 4"/>
          <p:cNvSpPr/>
          <p:nvPr/>
        </p:nvSpPr>
        <p:spPr>
          <a:xfrm>
            <a:off x="1003680" y="1427205"/>
            <a:ext cx="10156320" cy="41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CA6E-EDFC-0A79-67B3-137A65A2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483822"/>
            <a:ext cx="10972440" cy="941796"/>
          </a:xfrm>
        </p:spPr>
        <p:txBody>
          <a:bodyPr/>
          <a:lstStyle/>
          <a:p>
            <a:pPr algn="ctr"/>
            <a:br>
              <a:rPr lang="ru-RU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60E448-562A-5DCD-C7E6-EC105554055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95620" y="3845798"/>
            <a:ext cx="10972440" cy="1274195"/>
          </a:xfrm>
        </p:spPr>
        <p:txBody>
          <a:bodyPr/>
          <a:lstStyle/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C8714-2621-D869-1585-FB3F5F13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13" t="19011" r="22840" b="15227"/>
          <a:stretch/>
        </p:blipFill>
        <p:spPr>
          <a:xfrm>
            <a:off x="772357" y="1290074"/>
            <a:ext cx="10648223" cy="52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08CE0-EE0A-F841-BC40-21197ABEC8BF}"/>
              </a:ext>
            </a:extLst>
          </p:cNvPr>
          <p:cNvSpPr txBox="1"/>
          <p:nvPr/>
        </p:nvSpPr>
        <p:spPr>
          <a:xfrm>
            <a:off x="1233996" y="1312113"/>
            <a:ext cx="10235954" cy="423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2065" indent="44958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годовом плане работы педагога-психолога необходимо: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206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четко сформулировать цели (желаемый результат);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206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задачи (конкретно проверяемый результат);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206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технологии решения поставленных задач (как будут решаться поставленные задачи);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206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содержание мероприятий;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206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сроки выполнения;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206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определить категорию участников. </a:t>
            </a:r>
          </a:p>
          <a:p>
            <a:pPr marL="457200" marR="12065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206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составлении плана рекомендуется ориентироваться на уровни образования, с указанием всех целевых групп.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" indent="449580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EEA2CF95-B930-F29A-4B8D-78D550EE4806}"/>
              </a:ext>
            </a:extLst>
          </p:cNvPr>
          <p:cNvSpPr/>
          <p:nvPr/>
        </p:nvSpPr>
        <p:spPr>
          <a:xfrm>
            <a:off x="4483223" y="5086906"/>
            <a:ext cx="484632" cy="456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5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8D425-0C71-0CF6-56A3-EF1C35CDC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5" t="23042" r="32937" b="3689"/>
          <a:stretch/>
        </p:blipFill>
        <p:spPr>
          <a:xfrm>
            <a:off x="1704513" y="310718"/>
            <a:ext cx="7918881" cy="6294267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1987C341-DC26-F78C-243F-9FE513D7CD9E}"/>
              </a:ext>
            </a:extLst>
          </p:cNvPr>
          <p:cNvSpPr/>
          <p:nvPr/>
        </p:nvSpPr>
        <p:spPr>
          <a:xfrm>
            <a:off x="2911875" y="284085"/>
            <a:ext cx="484632" cy="456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50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6055CF-2F34-3E3D-E33D-BA46908CF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42" t="22395" r="26019" b="26343"/>
          <a:stretch/>
        </p:blipFill>
        <p:spPr>
          <a:xfrm>
            <a:off x="1562470" y="683579"/>
            <a:ext cx="8602462" cy="51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3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67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319E64-880E-6C01-7243-B4C451862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11" y="856705"/>
            <a:ext cx="10052860" cy="56180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5A8517-BA27-91F9-18A1-220AE3848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80" y="1210054"/>
            <a:ext cx="8850897" cy="4259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CBCDD-AAE0-BAEB-E8B8-A2E233D63055}"/>
              </a:ext>
            </a:extLst>
          </p:cNvPr>
          <p:cNvSpPr txBox="1"/>
          <p:nvPr/>
        </p:nvSpPr>
        <p:spPr>
          <a:xfrm>
            <a:off x="5328821" y="5968577"/>
            <a:ext cx="609452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Вы можете заказать книгу в интернет магазине Лабиринт. </a:t>
            </a:r>
            <a:r>
              <a:rPr lang="ru-RU" b="0" i="0" u="sng" dirty="0">
                <a:solidFill>
                  <a:srgbClr val="2C2D2E"/>
                </a:solidFill>
                <a:effectLst/>
                <a:latin typeface="Arial" panose="020B0604020202020204" pitchFamily="34" charset="0"/>
                <a:hlinkClick r:id="rId4"/>
              </a:rPr>
              <a:t>https://www.labirint.ru/books/876492/</a:t>
            </a:r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11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 </a:t>
            </a:r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9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2"/>
          <p:cNvSpPr/>
          <p:nvPr/>
        </p:nvSpPr>
        <p:spPr>
          <a:xfrm>
            <a:off x="2151382" y="343861"/>
            <a:ext cx="6384836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 Narrow"/>
              </a:rPr>
              <a:t>Контактный </a:t>
            </a:r>
            <a:r>
              <a:rPr lang="ru-RU" sz="1200" spc="-1" dirty="0">
                <a:solidFill>
                  <a:srgbClr val="000000"/>
                </a:solidFill>
                <a:latin typeface="Arial Narrow"/>
              </a:rPr>
              <a:t>телефон </a:t>
            </a:r>
            <a:r>
              <a:rPr lang="ru-RU" sz="1200" b="0" strike="noStrike" spc="-1" dirty="0">
                <a:solidFill>
                  <a:srgbClr val="000000"/>
                </a:solidFill>
                <a:latin typeface="Arial Narrow"/>
              </a:rPr>
              <a:t> 8-903-465-42-18</a:t>
            </a:r>
          </a:p>
          <a:p>
            <a:pPr algn="ctr">
              <a:lnSpc>
                <a:spcPct val="100000"/>
              </a:lnSpc>
            </a:pPr>
            <a:r>
              <a:rPr lang="ru-RU" sz="1200" spc="-1" dirty="0">
                <a:solidFill>
                  <a:srgbClr val="000000"/>
                </a:solidFill>
                <a:latin typeface="Arial Narrow"/>
              </a:rPr>
              <a:t>               </a:t>
            </a:r>
            <a:r>
              <a:rPr lang="en-US" sz="1200" spc="-1" dirty="0">
                <a:solidFill>
                  <a:srgbClr val="000000"/>
                </a:solidFill>
                <a:latin typeface="Arial Narrow"/>
              </a:rPr>
              <a:t>  </a:t>
            </a:r>
            <a:r>
              <a:rPr lang="ru-RU" sz="1200" spc="-1" dirty="0">
                <a:solidFill>
                  <a:srgbClr val="000000"/>
                </a:solidFill>
                <a:latin typeface="Arial Narrow"/>
              </a:rPr>
              <a:t>  </a:t>
            </a:r>
            <a:r>
              <a:rPr lang="en-US" sz="1200" spc="-1" dirty="0">
                <a:solidFill>
                  <a:srgbClr val="000000"/>
                </a:solidFill>
                <a:latin typeface="Arial Narrow"/>
              </a:rPr>
              <a:t>WhatsApp</a:t>
            </a:r>
            <a:r>
              <a:rPr lang="ru-RU" sz="1200" spc="-1" dirty="0">
                <a:solidFill>
                  <a:srgbClr val="000000"/>
                </a:solidFill>
                <a:latin typeface="Arial Narrow"/>
              </a:rPr>
              <a:t>  8-918-925-45-16</a:t>
            </a:r>
            <a:endParaRPr lang="ru-RU" sz="1200" b="0" strike="noStrike" spc="-1" dirty="0">
              <a:solidFill>
                <a:srgbClr val="000000"/>
              </a:solidFill>
              <a:latin typeface="Arial Narrow"/>
            </a:endParaRPr>
          </a:p>
          <a:p>
            <a:pPr algn="ctr">
              <a:lnSpc>
                <a:spcPct val="100000"/>
              </a:lnSpc>
            </a:pPr>
            <a:r>
              <a:rPr lang="ru-RU" sz="1200" spc="-1" dirty="0">
                <a:solidFill>
                  <a:srgbClr val="000000"/>
                </a:solidFill>
                <a:latin typeface="Arial Narrow"/>
              </a:rPr>
              <a:t> 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3F0FDD2-233D-B4A5-1F89-0678A957F4E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293" y="936000"/>
            <a:ext cx="11482387" cy="53858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9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157A2-CEC4-52BF-5A7E-FD02329F3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6" t="27702" r="16480" b="2099"/>
          <a:stretch/>
        </p:blipFill>
        <p:spPr>
          <a:xfrm>
            <a:off x="609293" y="1104675"/>
            <a:ext cx="9951868" cy="5597965"/>
          </a:xfrm>
          <a:prstGeom prst="rect">
            <a:avLst/>
          </a:prstGeom>
        </p:spPr>
      </p:pic>
      <p:sp>
        <p:nvSpPr>
          <p:cNvPr id="7" name="AutoShape 2" descr="Главная страница WhatsApp">
            <a:extLst>
              <a:ext uri="{FF2B5EF4-FFF2-40B4-BE49-F238E27FC236}">
                <a16:creationId xmlns:a16="http://schemas.microsoft.com/office/drawing/2014/main" id="{4A92833B-CA85-D0ED-084E-FF7D044124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7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53" name="CustomShape 4"/>
          <p:cNvSpPr/>
          <p:nvPr/>
        </p:nvSpPr>
        <p:spPr>
          <a:xfrm>
            <a:off x="859680" y="1475280"/>
            <a:ext cx="10156320" cy="41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CA6E-EDFC-0A79-67B3-137A65A2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483822"/>
            <a:ext cx="10972440" cy="941796"/>
          </a:xfrm>
        </p:spPr>
        <p:txBody>
          <a:bodyPr/>
          <a:lstStyle/>
          <a:p>
            <a:pPr algn="ctr"/>
            <a:br>
              <a:rPr lang="ru-RU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60E448-562A-5DCD-C7E6-EC105554055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95620" y="3845798"/>
            <a:ext cx="10972440" cy="1274195"/>
          </a:xfrm>
        </p:spPr>
        <p:txBody>
          <a:bodyPr/>
          <a:lstStyle/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AD3D03-4A3B-35CA-F0E3-007C82557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3" t="16798" r="21164" b="16010"/>
          <a:stretch/>
        </p:blipFill>
        <p:spPr bwMode="auto">
          <a:xfrm>
            <a:off x="932154" y="1044267"/>
            <a:ext cx="9987379" cy="4602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306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53" name="CustomShape 4"/>
          <p:cNvSpPr/>
          <p:nvPr/>
        </p:nvSpPr>
        <p:spPr>
          <a:xfrm>
            <a:off x="859680" y="1475280"/>
            <a:ext cx="10156320" cy="41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CA6E-EDFC-0A79-67B3-137A65A2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80" y="342132"/>
            <a:ext cx="10972440" cy="1606594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недочеты отмеченные  в анализе работы педагогов-психологов ОУ за 2021-2022 учебный год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60E448-562A-5DCD-C7E6-EC105554055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480" y="1475280"/>
            <a:ext cx="10972440" cy="47035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целей и задач  работы недостаточно конкретизированы. 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   учтены формально или не учтены вовсе.</a:t>
            </a:r>
          </a:p>
          <a:p>
            <a:pPr marL="457200" indent="-457200">
              <a:buAutoNum type="arabicPeriod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Путаница в понятиях и содержании работы по организации мониторингов, скрининговой диагностики и диагностики в частности.</a:t>
            </a:r>
          </a:p>
          <a:p>
            <a:pPr marL="457200" indent="-457200">
              <a:buAutoNum type="arabicPeriod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обучающимися «групп риска» не отражается в должной мере.</a:t>
            </a:r>
          </a:p>
          <a:p>
            <a:pPr marL="457200" indent="-457200">
              <a:buAutoNum type="arabicPeriod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Выявлению обучающихся с признаками деструктивного поведения не уделяется внимание.</a:t>
            </a:r>
          </a:p>
          <a:p>
            <a:pPr marL="457200" indent="-457200">
              <a:buAutoNum type="arabicPeriod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СПТ и дальнейшая профилактическая работа по итогам в отчетах не отражается. </a:t>
            </a:r>
          </a:p>
          <a:p>
            <a:pPr marL="457200" indent="-457200">
              <a:buAutoNum type="arabicPeriod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статистического отчёта не сходятся с цифрами представленными в аналитическом отчёте.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78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62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FE83DDCF-8374-16CC-754B-5F74BC15780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94370" y="936000"/>
            <a:ext cx="10972440" cy="598420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по итогам  проверки о состоянии законности при оказании психолого-педагогической, медицинской и социальной помощи детям, испытывающим трудности в освоении образовательных программ, развитии и социальной адаптации: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Невыполнение разработанных индивидуальных программ, карт, планов оказания помощи обучающимся, а также рекомендация ПМПК.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ряде случаев ненадлежащая работа по выявлению и персонифицированному учету детей, испытывающих трудности в обучении.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 принимались меры к обеспечению образовательного процесса, в том числе выбора альтернативных форм обучения, комплексная психолого-педагогическая, консультативная помощь не оказывалась.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Отсутствие своевременной диагностики возникающих у ребенка проблем и трудностей в освоении общеобразовательных программ, развитии и социальной адаптации, длительное Невы явление поводов и оснований для оказания уполномоченными органами несовершеннолетнему соответствующей помощи.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Не отвечает предъявляемым требованиям организация работы по оказанию психолого-педагогической, медицинской и социальной помощи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от преступлений.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(преступления против половой неприкосновенности и половой свободы личности)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58" name="TextShape 3"/>
          <p:cNvSpPr txBox="1"/>
          <p:nvPr/>
        </p:nvSpPr>
        <p:spPr>
          <a:xfrm>
            <a:off x="738734" y="782640"/>
            <a:ext cx="10368000" cy="630796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pc="-1" dirty="0">
                <a:latin typeface="Times New Roman"/>
                <a:ea typeface="Times New Roman"/>
              </a:rPr>
              <a:t>Основные мероприятия из план-мероприятий по реализации</a:t>
            </a:r>
          </a:p>
          <a:p>
            <a:pPr algn="ctr"/>
            <a:r>
              <a:rPr lang="en-US" sz="2000" b="1" spc="-1" dirty="0">
                <a:latin typeface="Times New Roman"/>
                <a:ea typeface="Times New Roman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Концепции развития психологической службы в системе общего образования и среднего профессионального образования в Российской Федерации 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период до 2025 года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spc="-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-457200">
              <a:buAutoNum type="arabicPeriod"/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 мониторинга реализации в субъектах Российской Федерации региональных планов (комплексов мер) по развитию деятельности психологической службы в системе общего образования и среднего профессионального образования. (2024 г., ежегодно).</a:t>
            </a:r>
          </a:p>
          <a:p>
            <a:pPr marL="457200" indent="-457200">
              <a:buAutoNum type="arabicPeriod"/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 Всероссийского конкурса профессионального мастерства «Педагог-психолог России» (ежегодно).</a:t>
            </a:r>
          </a:p>
          <a:p>
            <a:pPr marL="457200" indent="-457200">
              <a:buAutoNum type="arabicPeriod"/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 мониторинга эффективности деятельности психологической службы в системе общего образования и среднего профессионального образования в субъектах Российской Федерации (октябрь 2023 г., ежегодно).</a:t>
            </a:r>
          </a:p>
          <a:p>
            <a:pPr marL="457200" indent="-457200">
              <a:buAutoNum type="arabicPeriod"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Разработка методических рекомендаций по проведению «Недели психологии» в образовательных организациях… (апрель 2022 г, ежегодно)</a:t>
            </a:r>
          </a:p>
          <a:p>
            <a:pPr marL="457200" indent="-457200">
              <a:buAutoNum type="arabicPeriod"/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Разработка примерных коррекционно-развивающих, коррекционно-реабилитационных и профилактических программ для деятельности педагога-психолога (психолога в сфере образования) (декабрь 2022 г. ежегодно)</a:t>
            </a:r>
          </a:p>
          <a:p>
            <a:pPr marL="457200" indent="-457200">
              <a:buAutoNum type="arabicPeriod"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 мероприятий по популяризации и информированию населения о возможностях получения психолого-педагогической, в том числе экстренной психологической помощи (ноябрь 2022 г., ежегодно)</a:t>
            </a:r>
          </a:p>
          <a:p>
            <a:pPr marL="457200" indent="-457200">
              <a:buAutoNum type="arabicPeriod"/>
            </a:pPr>
            <a:endParaRPr lang="ru-RU" sz="20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53" name="CustomShape 4"/>
          <p:cNvSpPr/>
          <p:nvPr/>
        </p:nvSpPr>
        <p:spPr>
          <a:xfrm>
            <a:off x="859680" y="1475280"/>
            <a:ext cx="10156320" cy="41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CA6E-EDFC-0A79-67B3-137A65A2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373023"/>
            <a:ext cx="10972440" cy="1163395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в работе педагога-психолога для включения в перспективный план работы на 2022-2023 учебный год по итогам проверок и реализации Концепции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60E448-562A-5DCD-C7E6-EC105554055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780" y="1628640"/>
            <a:ext cx="10972440" cy="565077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СПТ (социально-психологического тестирования 7-11 классы).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Выявление и сопровождение обучающихся склонных к деструктивному поведению (алгоритм, мониторинг).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Индивидуальное сопровождение детей, состоящих на разных видах учёта (качественные показатели).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Психолого-педагогическое сопровождение обучающихся испытывающих трудности в освоении основных общеобразовательных программ, развитии, социальной адаптации (алгоритм, порядок, мониторинг).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Недели психологии (октябрь) (лучшие практики)</a:t>
            </a:r>
          </a:p>
          <a:p>
            <a:pPr marL="457200" indent="-457200">
              <a:buAutoNum type="arabicPeriod" startAt="5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 startAt="5"/>
            </a:pPr>
            <a:r>
              <a:rPr lang="ru-RU" sz="2000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 мероприятий по популяризации и информированию населения о возможностях получения психолого-педагогической, в том числе экстренной психологической помощи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3F0FDD2-233D-B4A5-1F89-0678A957F4E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4040" y="1076232"/>
            <a:ext cx="11168709" cy="5207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 реализации программы начального общего образования, основного общего образования, учет которых необходим при планировании работы.</a:t>
            </a: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квалифицированными специалистами (педагогом-психологом, учителем-логопедом, учителем-дефектологом, тьютором, социальным педагогом) участников образовательных отношений: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и развитие психолого-педагогической компетентности;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психологического благополучия и психического здоровья обучающихся;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сопровождение детско-родительских отношений;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ценности здоровья и безопасного образа жизни;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дифференциация и индивидуализация обучения и воспитания с учетом особенностей когнитивного и эмоционального развития обучающихся;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возможностей и способностей обучающихся, выявление, поддержка и сопровождение одаренных детей,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уровне ООО);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последующего профессионального самоопределения; формирование коммуникативных навыков в разновозрастной среде и среде сверстников;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детских объединений, ученического самоуправления;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психологической культуры поведения в информационной среде; развитие психологической культуры в области использования ИКТ</a:t>
            </a:r>
          </a:p>
        </p:txBody>
      </p:sp>
    </p:spTree>
    <p:extLst>
      <p:ext uri="{BB962C8B-B14F-4D97-AF65-F5344CB8AC3E}">
        <p14:creationId xmlns:p14="http://schemas.microsoft.com/office/powerpoint/2010/main" val="294207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2000" y="144000"/>
            <a:ext cx="12019680" cy="5666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2352960" y="216000"/>
            <a:ext cx="8087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Республики Адыгея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«Центр психолого-педагогической, медицинской и социальной помощи»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" name="Рисунок 4"/>
          <p:cNvPicPr/>
          <p:nvPr/>
        </p:nvPicPr>
        <p:blipFill>
          <a:blip r:embed="rId2"/>
          <a:srcRect l="2380" r="77444"/>
          <a:stretch/>
        </p:blipFill>
        <p:spPr>
          <a:xfrm>
            <a:off x="349200" y="72000"/>
            <a:ext cx="949680" cy="792000"/>
          </a:xfrm>
          <a:prstGeom prst="rect">
            <a:avLst/>
          </a:prstGeom>
          <a:ln>
            <a:noFill/>
          </a:ln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3F0FDD2-233D-B4A5-1F89-0678A957F4E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2125" y="1031844"/>
            <a:ext cx="11168709" cy="520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 реализации программы начального общего образования, основного общего образования должны обеспечить: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психолого-педагогическое сопровождение всех участников образовательных отношений, в том числе: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испытывающих трудности в освоении программы основного общего образования, развитии и социальной адаптации;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проявляющих индивидуальные способности, и одаренных; обучающихся с ОВЗ;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педагогических, учебно-вспомогательных и иных работников Организации, обеспечивающих реализацию программы основного общего образования; родителей (законных представителей) несовершеннолетних обучающихся.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Диверсификацию уровней психолого-педагогического сопровождения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(индивидуальный, групповой, уровень класса, уровень Организации).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психолого-педагогического сопровождения участников образовательных отношений (профилактика, диагностика, консультирование, коррекционная работа, развивающая работа, просвещение).</a:t>
            </a:r>
          </a:p>
        </p:txBody>
      </p:sp>
    </p:spTree>
    <p:extLst>
      <p:ext uri="{BB962C8B-B14F-4D97-AF65-F5344CB8AC3E}">
        <p14:creationId xmlns:p14="http://schemas.microsoft.com/office/powerpoint/2010/main" val="132745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2305</Words>
  <Application>Microsoft Office PowerPoint</Application>
  <PresentationFormat>Широкоэкранный</PresentationFormat>
  <Paragraphs>216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Microsoft Sans Serif</vt:lpstr>
      <vt:lpstr>Symbol</vt:lpstr>
      <vt:lpstr>Tahoma</vt:lpstr>
      <vt:lpstr>Times New Roman</vt:lpstr>
      <vt:lpstr>Wingdings</vt:lpstr>
      <vt:lpstr>Office Theme</vt:lpstr>
      <vt:lpstr>Презентация PowerPoint</vt:lpstr>
      <vt:lpstr> </vt:lpstr>
      <vt:lpstr> </vt:lpstr>
      <vt:lpstr> Типичные недочеты отмеченные  в анализе работы педагогов-психологов ОУ за 2021-2022 учебный год  </vt:lpstr>
      <vt:lpstr>Презентация PowerPoint</vt:lpstr>
      <vt:lpstr>Презентация PowerPoint</vt:lpstr>
      <vt:lpstr> Приоритетные направления в работе педагога-психолога для включения в перспективный план работы на 2022-2023 учебный год по итогам проверок и реализации Концепции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</dc:creator>
  <dc:description/>
  <cp:lastModifiedBy>User</cp:lastModifiedBy>
  <cp:revision>22</cp:revision>
  <dcterms:created xsi:type="dcterms:W3CDTF">2020-05-03T14:10:55Z</dcterms:created>
  <dcterms:modified xsi:type="dcterms:W3CDTF">2022-09-12T09:39:31Z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