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63" r:id="rId4"/>
    <p:sldId id="257" r:id="rId5"/>
    <p:sldId id="259" r:id="rId6"/>
    <p:sldId id="260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8B11BC2-8192-426B-8B3D-4CBF8B1AB311}" type="datetimeFigureOut">
              <a:rPr lang="ru-RU" smtClean="0"/>
              <a:pPr/>
              <a:t>13.03.2022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8305741-1551-4E50-A6DC-54D94EF22E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356992"/>
            <a:ext cx="8305800" cy="1368152"/>
          </a:xfrm>
        </p:spPr>
        <p:txBody>
          <a:bodyPr/>
          <a:lstStyle/>
          <a:p>
            <a:endParaRPr lang="ru-RU" dirty="0" smtClean="0"/>
          </a:p>
          <a:p>
            <a:r>
              <a:rPr lang="ru-RU" b="1" dirty="0" smtClean="0">
                <a:latin typeface="Bookman Old Style" pitchFamily="18" charset="0"/>
              </a:rPr>
              <a:t>работа с родителями</a:t>
            </a:r>
            <a:endParaRPr lang="ru-RU" b="1" dirty="0">
              <a:latin typeface="Bookman Old Style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b="1" dirty="0" smtClean="0">
                <a:latin typeface="Bookman Old Style" pitchFamily="18" charset="0"/>
              </a:rPr>
              <a:t>Социально-психологическое тестирование</a:t>
            </a:r>
            <a:endParaRPr lang="ru-RU" sz="3600" b="1" dirty="0">
              <a:latin typeface="Bookman Old Style" pitchFamily="18" charset="0"/>
            </a:endParaRPr>
          </a:p>
        </p:txBody>
      </p:sp>
      <p:pic>
        <p:nvPicPr>
          <p:cNvPr id="5" name="Рисунок 5" descr="https://rpl-rt.ucoz.ru/Psiholog/2018-2019/subdivision_21_spt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36"/>
          <a:stretch>
            <a:fillRect/>
          </a:stretch>
        </p:blipFill>
        <p:spPr bwMode="auto">
          <a:xfrm>
            <a:off x="7092280" y="4149080"/>
            <a:ext cx="1368152" cy="17281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720840"/>
            <a:ext cx="770485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Bookman Old Style" pitchFamily="18" charset="0"/>
              </a:rPr>
              <a:t>Социально-психологическое тестирование- </a:t>
            </a:r>
            <a:r>
              <a:rPr lang="ru-RU" sz="2000" dirty="0" smtClean="0">
                <a:latin typeface="Bookman Old Style" pitchFamily="18" charset="0"/>
              </a:rPr>
              <a:t>это психодиагностическое обследование, позволяющее выявлять исключительно психологические «факторы риска» возможного вовлечения в зависимое поведение, связанные с дефицитом ресурсов психологической «устойчивости» личности. </a:t>
            </a:r>
          </a:p>
          <a:p>
            <a:pPr algn="just"/>
            <a:endParaRPr lang="ru-RU" sz="2000" b="1" dirty="0" smtClean="0">
              <a:latin typeface="Bookman Old Style" pitchFamily="18" charset="0"/>
            </a:endParaRPr>
          </a:p>
          <a:p>
            <a:pPr algn="just"/>
            <a:r>
              <a:rPr lang="ru-RU" sz="2000" b="1" dirty="0" smtClean="0">
                <a:latin typeface="Bookman Old Style" pitchFamily="18" charset="0"/>
              </a:rPr>
              <a:t>Социально-психологическое тестирование не выявляет факта незаконного потребления наркотических средств и психотропных веществ.</a:t>
            </a:r>
            <a:r>
              <a:rPr lang="ru-RU" sz="2000" dirty="0" smtClean="0">
                <a:latin typeface="Bookman Old Style" pitchFamily="18" charset="0"/>
              </a:rPr>
              <a:t> </a:t>
            </a:r>
            <a:endParaRPr lang="ru-RU" sz="2000" dirty="0">
              <a:latin typeface="Bookman Old Style" pitchFamily="18" charset="0"/>
            </a:endParaRPr>
          </a:p>
        </p:txBody>
      </p:sp>
      <p:pic>
        <p:nvPicPr>
          <p:cNvPr id="3" name="Рисунок 5" descr="https://rpl-rt.ucoz.ru/Psiholog/2018-2019/subdivision_21_spt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36"/>
          <a:stretch>
            <a:fillRect/>
          </a:stretch>
        </p:blipFill>
        <p:spPr bwMode="auto">
          <a:xfrm>
            <a:off x="611560" y="332656"/>
            <a:ext cx="1152128" cy="14553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Documents and Settings\Mother\Рабочий стол\анимашки-дети\ludia-1697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013176"/>
            <a:ext cx="891602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5040560"/>
          </a:xfrm>
        </p:spPr>
        <p:txBody>
          <a:bodyPr>
            <a:normAutofit fontScale="32500" lnSpcReduction="20000"/>
          </a:bodyPr>
          <a:lstStyle/>
          <a:p>
            <a:r>
              <a:rPr lang="ru-RU" sz="4800" spc="-1" dirty="0" smtClean="0">
                <a:latin typeface="Bookman Old Style" pitchFamily="18" charset="0"/>
                <a:ea typeface="DejaVu Sans"/>
              </a:rPr>
              <a:t>1 статьи 53.4. </a:t>
            </a:r>
            <a:r>
              <a:rPr lang="ru-RU" sz="4800" b="1" spc="-1" dirty="0" smtClean="0">
                <a:latin typeface="Bookman Old Style" pitchFamily="18" charset="0"/>
                <a:ea typeface="DejaVu Sans"/>
              </a:rPr>
              <a:t>Федерального закона от 8 января 1998 г. № 3-ФЗ «О наркотических средствах и психотропных веществах» </a:t>
            </a:r>
            <a:r>
              <a:rPr lang="ru-RU" sz="4400" spc="-1" dirty="0" smtClean="0">
                <a:latin typeface="Bookman Old Style" pitchFamily="18" charset="0"/>
                <a:ea typeface="DejaVu Sans"/>
              </a:rPr>
              <a:t>в отношении обучающихся проводятся мероприятия по раннему выявлению незаконного потребления наркотических средств и психотропных веществ.</a:t>
            </a:r>
          </a:p>
          <a:p>
            <a:pPr>
              <a:lnSpc>
                <a:spcPct val="100000"/>
              </a:lnSpc>
            </a:pPr>
            <a:r>
              <a:rPr lang="ru-RU" sz="4900" b="1" spc="-10" dirty="0" smtClean="0">
                <a:latin typeface="Bookman Old Style" pitchFamily="18" charset="0"/>
                <a:ea typeface="Times New Roman" panose="02020603050405020304" pitchFamily="18" charset="0"/>
              </a:rPr>
              <a:t>Федеральный закон  от 29 декабря 2012 года №273-ФЗ «Об образовании в российской Федерации» </a:t>
            </a:r>
            <a:r>
              <a:rPr lang="ru-RU" sz="4400" spc="-10" dirty="0" smtClean="0">
                <a:latin typeface="Bookman Old Style" pitchFamily="18" charset="0"/>
                <a:ea typeface="Times New Roman" panose="02020603050405020304" pitchFamily="18" charset="0"/>
              </a:rPr>
              <a:t>(п. 15 ст. 28):  </a:t>
            </a:r>
            <a:r>
              <a:rPr lang="ru-RU" sz="4400" dirty="0" smtClean="0">
                <a:latin typeface="Bookman Old Style" pitchFamily="18" charset="0"/>
              </a:rPr>
              <a:t>15.1) проведение социально-психологического тестирования обучающихся в целях раннего выявления незаконного потребления наркотических средств и психотропных веществ</a:t>
            </a:r>
          </a:p>
          <a:p>
            <a:pPr>
              <a:lnSpc>
                <a:spcPct val="100000"/>
              </a:lnSpc>
            </a:pPr>
            <a:r>
              <a:rPr lang="ru-RU" sz="4900" b="1" u="sng" spc="-1" dirty="0" smtClean="0">
                <a:latin typeface="Bookman Old Style" pitchFamily="18" charset="0"/>
                <a:ea typeface="DejaVu Sans"/>
                <a:cs typeface="Arial" panose="020B0604020202020204" pitchFamily="34" charset="0"/>
              </a:rPr>
              <a:t>Приказ </a:t>
            </a:r>
            <a:r>
              <a:rPr lang="ru-RU" sz="4900" b="1" u="sng" spc="-1" dirty="0" smtClean="0">
                <a:latin typeface="Bookman Old Style" pitchFamily="18" charset="0"/>
                <a:ea typeface="Microsoft YaHei"/>
                <a:cs typeface="Arial" panose="020B0604020202020204" pitchFamily="34" charset="0"/>
              </a:rPr>
              <a:t>Министерства просвещения Российской Федерации от 20 февраля 2020 г. №  59 </a:t>
            </a:r>
            <a:r>
              <a:rPr lang="ru-RU" sz="4400" u="sng" spc="-1" dirty="0" smtClean="0">
                <a:latin typeface="Bookman Old Style" pitchFamily="18" charset="0"/>
                <a:ea typeface="DejaVu Sans"/>
                <a:cs typeface="Arial" panose="020B0604020202020204" pitchFamily="34" charset="0"/>
              </a:rPr>
              <a:t>«Об утверждении Порядка проведения социально-психологического тестирования обучающихся в общеобразовательных организациях и профессиональных образовательных организациях».</a:t>
            </a:r>
            <a:endParaRPr lang="ru-RU" sz="4400" u="sng" spc="-1" dirty="0" smtClean="0">
              <a:latin typeface="Bookman Old Style" pitchFamily="18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ru-RU" sz="4900" b="1" spc="-1" dirty="0" smtClean="0">
                <a:latin typeface="Bookman Old Style" pitchFamily="18" charset="0"/>
                <a:ea typeface="DejaVu Sans"/>
                <a:cs typeface="Arial" panose="020B0604020202020204" pitchFamily="34" charset="0"/>
              </a:rPr>
              <a:t>Приказ Министерства здравоохранения РФ от 6 октября 2014 г. № 581н</a:t>
            </a:r>
            <a:r>
              <a:rPr lang="ru-RU" sz="4900" b="1" spc="-1" dirty="0" smtClean="0">
                <a:latin typeface="Bookman Old Style" pitchFamily="18" charset="0"/>
                <a:cs typeface="Arial" panose="020B0604020202020204" pitchFamily="34" charset="0"/>
              </a:rPr>
              <a:t> </a:t>
            </a:r>
            <a:r>
              <a:rPr lang="ru-RU" sz="4400" spc="-1" dirty="0" smtClean="0">
                <a:latin typeface="Bookman Old Style" pitchFamily="18" charset="0"/>
                <a:ea typeface="DejaVu Sans"/>
                <a:cs typeface="Arial" panose="020B0604020202020204" pitchFamily="34" charset="0"/>
              </a:rPr>
              <a:t>«О Порядке проведения профилактических медицинских осмотров обучающихся в общеобразовательных организациях и профессиональных образовательных организациях, а также образовательных организациях высшего образования в целях раннего выявления незаконного потребления наркотических средств и психотропных веществ« (с изменениями  дополнениями) Редакция с изменениями №213Н от 23.03.2020</a:t>
            </a:r>
            <a:endParaRPr lang="ru-RU" sz="4400" spc="-1" dirty="0" smtClean="0">
              <a:latin typeface="Bookman Old Style" pitchFamily="18" charset="0"/>
              <a:cs typeface="Arial" panose="020B0604020202020204" pitchFamily="34" charset="0"/>
            </a:endParaRPr>
          </a:p>
          <a:p>
            <a:r>
              <a:rPr lang="ru-RU" sz="4900" b="1" dirty="0" smtClean="0">
                <a:latin typeface="Bookman Old Style" pitchFamily="18" charset="0"/>
                <a:cs typeface="Arial" panose="020B0604020202020204" pitchFamily="34" charset="0"/>
              </a:rPr>
              <a:t>Приказ Министерства здравоохранения РФ от 14 июля 2015 г. N 443н   </a:t>
            </a:r>
            <a:r>
              <a:rPr lang="ru-RU" sz="4400" dirty="0" smtClean="0">
                <a:latin typeface="Bookman Old Style" pitchFamily="18" charset="0"/>
                <a:cs typeface="Arial" panose="020B0604020202020204" pitchFamily="34" charset="0"/>
              </a:rPr>
              <a:t>"О Порядке направления обучающегося в специализированную медицинскую организацию или ее структурное подразделение, оказывающее наркологическую помощь, в случае выявления незаконного потребления обучающимся наркотических средств и психотропных веществ в результате социально-психологического тестирования и (или) профилактического медицинского осмотра" (с изменениями и дополнениями от 19 ноября 2020 г.)</a:t>
            </a:r>
          </a:p>
          <a:p>
            <a:pPr>
              <a:lnSpc>
                <a:spcPct val="100000"/>
              </a:lnSpc>
            </a:pPr>
            <a:endParaRPr lang="ru-RU" sz="2800" spc="-1" dirty="0" smtClean="0">
              <a:latin typeface="Arial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404664"/>
            <a:ext cx="8928992" cy="1656184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> </a:t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>  </a:t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rgbClr val="000000"/>
                </a:solidFill>
                <a:latin typeface="Century Schoolbook" pitchFamily="18" charset="0"/>
                <a:ea typeface="Microsoft YaHei"/>
              </a:rPr>
            </a:br>
            <a:r>
              <a:rPr lang="ru-RU" sz="1600" b="1" spc="-1" dirty="0" smtClean="0">
                <a:solidFill>
                  <a:schemeClr val="accent3">
                    <a:lumMod val="75000"/>
                  </a:schemeClr>
                </a:solidFill>
                <a:latin typeface="Century Schoolbook" pitchFamily="18" charset="0"/>
                <a:ea typeface="Microsoft YaHei"/>
              </a:rPr>
              <a:t/>
            </a:r>
            <a:br>
              <a:rPr lang="ru-RU" sz="1600" b="1" spc="-1" dirty="0" smtClean="0">
                <a:solidFill>
                  <a:schemeClr val="accent3">
                    <a:lumMod val="75000"/>
                  </a:schemeClr>
                </a:solidFill>
                <a:latin typeface="Century Schoolbook" pitchFamily="18" charset="0"/>
                <a:ea typeface="Microsoft YaHei"/>
              </a:rPr>
            </a:br>
            <a:r>
              <a:rPr lang="ru-RU" sz="2200" b="1" spc="-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ookman Old Style" pitchFamily="18" charset="0"/>
                <a:ea typeface="Microsoft YaHei"/>
              </a:rPr>
              <a:t>Нормативное правовое обеспечение мероприятий,</a:t>
            </a:r>
            <a:r>
              <a:rPr lang="ru-RU" sz="2200" spc="-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/>
            </a:r>
            <a:br>
              <a:rPr lang="ru-RU" sz="2200" spc="-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ookman Old Style" pitchFamily="18" charset="0"/>
              </a:rPr>
            </a:br>
            <a:r>
              <a:rPr lang="ru-RU" sz="2200" b="1" spc="-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ookman Old Style" pitchFamily="18" charset="0"/>
                <a:ea typeface="Microsoft YaHei"/>
              </a:rPr>
              <a:t> направленных на раннее выявление незаконного потребления наркотических средств и психотропных веществ </a:t>
            </a:r>
            <a:r>
              <a:rPr lang="ru-RU" spc="-1" dirty="0" smtClean="0">
                <a:latin typeface="Arial"/>
              </a:rPr>
              <a:t/>
            </a:r>
            <a:br>
              <a:rPr lang="ru-RU" spc="-1" dirty="0" smtClean="0">
                <a:latin typeface="Arial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5" descr="https://rpl-rt.ucoz.ru/Psiholog/2018-2019/subdivision_21_spt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36"/>
          <a:stretch>
            <a:fillRect/>
          </a:stretch>
        </p:blipFill>
        <p:spPr bwMode="auto">
          <a:xfrm>
            <a:off x="6854772" y="4221088"/>
            <a:ext cx="1461643" cy="18580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476672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 smtClean="0">
                <a:latin typeface="Bookman Old Style" pitchFamily="18" charset="0"/>
                <a:cs typeface="Times New Roman" pitchFamily="18" charset="0"/>
              </a:rPr>
              <a:t>       Одним из наиболее активных участников процесса профилактики зависимости от ПАВ в Российской Федерации является система образования. Имеющийся  у нее профессиональный, организационный ресурс, а также сфера ее социального влияния позволяют обеспечивать комплексное, </a:t>
            </a:r>
            <a:r>
              <a:rPr lang="ru-RU" altLang="ru-RU" sz="2400" u="sng" dirty="0" smtClean="0">
                <a:latin typeface="Bookman Old Style" pitchFamily="18" charset="0"/>
                <a:cs typeface="Times New Roman" pitchFamily="18" charset="0"/>
              </a:rPr>
              <a:t>системное воздействие  на целый ряд социальных гру</a:t>
            </a:r>
            <a:r>
              <a:rPr lang="ru-RU" altLang="ru-RU" sz="2400" dirty="0" smtClean="0">
                <a:latin typeface="Bookman Old Style" pitchFamily="18" charset="0"/>
                <a:cs typeface="Times New Roman" pitchFamily="18" charset="0"/>
              </a:rPr>
              <a:t>пп, прежде всего, </a:t>
            </a:r>
            <a:r>
              <a:rPr lang="ru-RU" altLang="ru-RU" sz="2400" b="1" dirty="0" smtClean="0">
                <a:latin typeface="Bookman Old Style" pitchFamily="18" charset="0"/>
                <a:cs typeface="Times New Roman" pitchFamily="18" charset="0"/>
              </a:rPr>
              <a:t>несовершеннолетних</a:t>
            </a:r>
            <a:r>
              <a:rPr lang="ru-RU" altLang="ru-RU" sz="2400" dirty="0" smtClean="0">
                <a:latin typeface="Bookman Old Style" pitchFamily="18" charset="0"/>
                <a:cs typeface="Times New Roman" pitchFamily="18" charset="0"/>
              </a:rPr>
              <a:t> и молодежи, а </a:t>
            </a:r>
            <a:r>
              <a:rPr lang="ru-RU" altLang="ru-RU" sz="2400" b="1" dirty="0" smtClean="0">
                <a:latin typeface="Bookman Old Style" pitchFamily="18" charset="0"/>
                <a:cs typeface="Times New Roman" pitchFamily="18" charset="0"/>
              </a:rPr>
              <a:t>также родителей (законных представителе</a:t>
            </a:r>
            <a:r>
              <a:rPr lang="ru-RU" altLang="ru-RU" sz="2400" dirty="0" smtClean="0">
                <a:latin typeface="Bookman Old Style" pitchFamily="18" charset="0"/>
                <a:cs typeface="Times New Roman" pitchFamily="18" charset="0"/>
              </a:rPr>
              <a:t>й), а следовательно,                          вносить существенный вклад в               формирование культуры здорового и безопасного образа жизни у                  подрастающего поколения.   </a:t>
            </a:r>
            <a:endParaRPr lang="ru-RU" altLang="ru-RU" sz="2400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spcBef>
                <a:spcPct val="20000"/>
              </a:spcBef>
              <a:buNone/>
            </a:pPr>
            <a:r>
              <a:rPr lang="ru-RU" altLang="ru-RU" sz="2800" dirty="0" smtClean="0">
                <a:solidFill>
                  <a:schemeClr val="tx1">
                    <a:lumMod val="9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  Работа с родителями является важным направлением подготовки к тестированию. </a:t>
            </a:r>
          </a:p>
          <a:p>
            <a:pPr marL="342900" indent="-342900" algn="just">
              <a:spcBef>
                <a:spcPct val="20000"/>
              </a:spcBef>
              <a:buNone/>
            </a:pPr>
            <a:r>
              <a:rPr lang="ru-RU" altLang="ru-RU" sz="2800" dirty="0" smtClean="0">
                <a:solidFill>
                  <a:schemeClr val="tx1">
                    <a:lumMod val="9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  Реагирование подростка на процедуру тестирования во многом может быть обусловлено отношением его родителей к данной процедуре. </a:t>
            </a:r>
          </a:p>
          <a:p>
            <a:pPr marL="342900" indent="-342900" algn="just">
              <a:spcBef>
                <a:spcPct val="20000"/>
              </a:spcBef>
              <a:buNone/>
            </a:pPr>
            <a:r>
              <a:rPr lang="ru-RU" altLang="ru-RU" sz="2800" dirty="0" smtClean="0">
                <a:solidFill>
                  <a:schemeClr val="tx1">
                    <a:lumMod val="9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  Несмотря на актуальность проблемы наркомании, многие родители до сих пор остаются некомпетентными как в вопросах </a:t>
            </a:r>
            <a:r>
              <a:rPr lang="ru-RU" altLang="ru-RU" sz="2800" dirty="0" err="1" smtClean="0">
                <a:solidFill>
                  <a:schemeClr val="tx1">
                    <a:lumMod val="9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наркозависимости</a:t>
            </a:r>
            <a:r>
              <a:rPr lang="ru-RU" altLang="ru-RU" sz="2800" dirty="0" smtClean="0">
                <a:solidFill>
                  <a:schemeClr val="tx1">
                    <a:lumMod val="95000"/>
                  </a:schemeClr>
                </a:solidFill>
                <a:latin typeface="Bookman Old Style" pitchFamily="18" charset="0"/>
                <a:cs typeface="Times New Roman" pitchFamily="18" charset="0"/>
              </a:rPr>
              <a:t>, так и в вопросах профилактики. </a:t>
            </a:r>
          </a:p>
          <a:p>
            <a:pPr marL="342900" indent="-342900" algn="just">
              <a:spcBef>
                <a:spcPct val="20000"/>
              </a:spcBef>
              <a:buNone/>
            </a:pPr>
            <a:r>
              <a:rPr lang="ru-RU" altLang="ru-RU" sz="2800" dirty="0" smtClean="0">
                <a:solidFill>
                  <a:schemeClr val="tx1">
                    <a:lumMod val="9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ru-RU" alt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ookman Old Style" pitchFamily="18" charset="0"/>
                <a:cs typeface="Times New Roman" pitchFamily="18" charset="0"/>
              </a:rPr>
              <a:t>Разъяснительная работа с родителями по поводу СПТ проводится на родительских собраниях. 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>   Работа с родителями</a:t>
            </a:r>
            <a:endParaRPr lang="ru-RU" b="1" dirty="0">
              <a:solidFill>
                <a:schemeClr val="accent3">
                  <a:lumMod val="60000"/>
                  <a:lumOff val="40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5" name="Picture 2" descr="C:\Documents and Settings\Mother\Рабочий стол\анимашки-дети\ludia-1697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2656"/>
            <a:ext cx="891602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68552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altLang="ru-RU" sz="4000" dirty="0" smtClean="0">
                <a:latin typeface="Bookman Old Style" pitchFamily="18" charset="0"/>
                <a:cs typeface="Times New Roman" pitchFamily="18" charset="0"/>
              </a:rPr>
              <a:t>        Для достижения лучшего результата рекомендуется проводить родительские собрания по классам. При работе в малой группе (по сравнению с общешкольным собранием) создается возможность высказаться каждому, участвовать в обсуждении тем участникам, кто не любит выступать перед большой аудиторией.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4000" kern="0" dirty="0" smtClean="0">
                <a:latin typeface="Bookman Old Style" pitchFamily="18" charset="0"/>
                <a:cs typeface="Times New Roman" panose="02020603050405020304" pitchFamily="18" charset="0"/>
              </a:rPr>
              <a:t>Приглашение родителей для проведения родительского собрания в малых группах (классах).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4000" kern="0" dirty="0" smtClean="0">
                <a:latin typeface="Bookman Old Style" pitchFamily="18" charset="0"/>
                <a:cs typeface="Times New Roman" panose="02020603050405020304" pitchFamily="18" charset="0"/>
              </a:rPr>
              <a:t>Привлечение педагога-психолога, социального педагога, нарколога (в качестве консультанта) для проведения родительского собрания.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4000" kern="0" dirty="0" smtClean="0">
                <a:latin typeface="Bookman Old Style" pitchFamily="18" charset="0"/>
                <a:cs typeface="Times New Roman" panose="02020603050405020304" pitchFamily="18" charset="0"/>
              </a:rPr>
              <a:t>Тиражирование памятки для родителей по тестированию, формы для заключения информированного согласия родителей (детей до 15 лет</a:t>
            </a:r>
          </a:p>
          <a:p>
            <a:pPr>
              <a:buNone/>
            </a:pPr>
            <a:endParaRPr lang="ru-RU" altLang="ru-RU" sz="2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>         Работа с родителями</a:t>
            </a:r>
            <a:endParaRPr lang="ru-RU" dirty="0"/>
          </a:p>
        </p:txBody>
      </p:sp>
      <p:pic>
        <p:nvPicPr>
          <p:cNvPr id="4" name="Picture 2" descr="C:\Documents and Settings\Mother\Рабочий стол\анимашки-дети\ludia-1697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0648"/>
            <a:ext cx="891602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95192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ct val="20000"/>
              </a:spcBef>
              <a:buNone/>
              <a:defRPr/>
            </a:pPr>
            <a:r>
              <a:rPr lang="ru-RU" sz="3200" b="1" spc="50" dirty="0" smtClean="0">
                <a:ln w="11430"/>
                <a:latin typeface="Bookman Old Style" pitchFamily="18" charset="0"/>
                <a:cs typeface="Times New Roman" panose="02020603050405020304" pitchFamily="18" charset="0"/>
              </a:rPr>
              <a:t>      </a:t>
            </a:r>
            <a:r>
              <a:rPr lang="ru-RU" sz="3200" b="1" spc="50" dirty="0" smtClean="0">
                <a:ln w="11430"/>
                <a:solidFill>
                  <a:schemeClr val="accent3">
                    <a:lumMod val="40000"/>
                    <a:lumOff val="60000"/>
                  </a:schemeClr>
                </a:solidFill>
                <a:latin typeface="Bookman Old Style" pitchFamily="18" charset="0"/>
                <a:cs typeface="Times New Roman" panose="02020603050405020304" pitchFamily="18" charset="0"/>
              </a:rPr>
              <a:t>Ход мероприятия (собрания</a:t>
            </a:r>
            <a:r>
              <a:rPr lang="ru-RU" sz="2400" b="1" spc="50" dirty="0" smtClean="0">
                <a:ln w="11430"/>
                <a:solidFill>
                  <a:schemeClr val="accent3">
                    <a:lumMod val="40000"/>
                    <a:lumOff val="60000"/>
                  </a:schemeClr>
                </a:solidFill>
                <a:latin typeface="Bookman Old Style" pitchFamily="18" charset="0"/>
                <a:cs typeface="Times New Roman" panose="02020603050405020304" pitchFamily="18" charset="0"/>
              </a:rPr>
              <a:t>):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800" dirty="0" smtClean="0">
                <a:latin typeface="Bookman Old Style" pitchFamily="18" charset="0"/>
                <a:cs typeface="Times New Roman" panose="02020603050405020304" pitchFamily="18" charset="0"/>
              </a:rPr>
              <a:t>Информирование о цели и организации проведения СПТ, основанное на личном отношении и на понимании смысла и цели процесса.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800" dirty="0" smtClean="0">
                <a:latin typeface="Bookman Old Style" pitchFamily="18" charset="0"/>
                <a:cs typeface="Times New Roman" panose="02020603050405020304" pitchFamily="18" charset="0"/>
              </a:rPr>
              <a:t>Информирование об опасностях, с которыми сталкиваются каждый день подростки.</a:t>
            </a:r>
          </a:p>
          <a:p>
            <a:pPr marL="342900" indent="-342900" algn="just">
              <a:spcBef>
                <a:spcPts val="0"/>
              </a:spcBef>
              <a:buFont typeface="Arial" charset="0"/>
              <a:buChar char="•"/>
              <a:defRPr/>
            </a:pPr>
            <a:r>
              <a:rPr lang="ru-RU" sz="2800" dirty="0" smtClean="0">
                <a:latin typeface="Bookman Old Style" pitchFamily="18" charset="0"/>
                <a:cs typeface="Times New Roman" panose="02020603050405020304" pitchFamily="18" charset="0"/>
              </a:rPr>
              <a:t>Диалог с родителями </a:t>
            </a:r>
          </a:p>
          <a:p>
            <a:pPr algn="just">
              <a:spcBef>
                <a:spcPts val="0"/>
              </a:spcBef>
              <a:buNone/>
              <a:defRPr/>
            </a:pPr>
            <a:r>
              <a:rPr lang="ru-RU" sz="2800" dirty="0" smtClean="0">
                <a:latin typeface="Bookman Old Style" pitchFamily="18" charset="0"/>
                <a:cs typeface="Times New Roman" panose="02020603050405020304" pitchFamily="18" charset="0"/>
              </a:rPr>
              <a:t>   (обсуждение отношения к тестированию, ответы на возникающие вопросы, работа со страхами (огласка, последствия).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800" dirty="0" smtClean="0">
                <a:latin typeface="Bookman Old Style" pitchFamily="18" charset="0"/>
                <a:cs typeface="Times New Roman" panose="02020603050405020304" pitchFamily="18" charset="0"/>
              </a:rPr>
              <a:t>Обозначение плюсов проведения СПТ.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800" dirty="0" smtClean="0">
                <a:latin typeface="Bookman Old Style" pitchFamily="18" charset="0"/>
                <a:cs typeface="Times New Roman" panose="02020603050405020304" pitchFamily="18" charset="0"/>
              </a:rPr>
              <a:t>Сбор информированных согласий.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>        Работа с родителями</a:t>
            </a:r>
            <a:endParaRPr lang="ru-RU" dirty="0"/>
          </a:p>
        </p:txBody>
      </p:sp>
      <p:pic>
        <p:nvPicPr>
          <p:cNvPr id="4" name="Picture 2" descr="C:\Documents and Settings\Mother\Рабочий стол\анимашки-дети\ludia-1697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0648"/>
            <a:ext cx="891602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67200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latin typeface="Bookman Old Style" pitchFamily="18" charset="0"/>
              </a:rPr>
              <a:t>     Мероприятия для родителей (памятки, родительские собрания, тренинги, ролевые игры и т.д.), посвященные выстраиванию детско-родительских отношений, разъяснению родительских стратегий воспитания, ресурсов семейной поддержки и т.п. Безусловно, любая ситуация требует личностной диагностики, но общие мероприятия указанной тематики в большинстве случаев вызывают заинтересованность родителей.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>         Работа с родителями</a:t>
            </a:r>
            <a:endParaRPr lang="ru-RU" dirty="0"/>
          </a:p>
        </p:txBody>
      </p:sp>
      <p:pic>
        <p:nvPicPr>
          <p:cNvPr id="4" name="Picture 2" descr="C:\Documents and Settings\Mother\Рабочий стол\анимашки-дети\ludia-1697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0648"/>
            <a:ext cx="891602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7704" y="2924944"/>
            <a:ext cx="5315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Bookman Old Style" pitchFamily="18" charset="0"/>
              </a:rPr>
              <a:t>СПАСИБО ЗА ВНИМАНИЕ</a:t>
            </a:r>
            <a:endParaRPr lang="ru-RU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426</TotalTime>
  <Words>652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Социально-психологическое тестирование</vt:lpstr>
      <vt:lpstr>Слайд 2</vt:lpstr>
      <vt:lpstr>                   Нормативное правовое обеспечение мероприятий,  направленных на раннее выявление незаконного потребления наркотических средств и психотропных веществ  </vt:lpstr>
      <vt:lpstr>Слайд 4</vt:lpstr>
      <vt:lpstr>   Работа с родителями</vt:lpstr>
      <vt:lpstr>         Работа с родителями</vt:lpstr>
      <vt:lpstr>        Работа с родителями</vt:lpstr>
      <vt:lpstr>         Работа с родителями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</dc:creator>
  <cp:lastModifiedBy>2</cp:lastModifiedBy>
  <cp:revision>43</cp:revision>
  <dcterms:created xsi:type="dcterms:W3CDTF">2022-01-22T13:27:35Z</dcterms:created>
  <dcterms:modified xsi:type="dcterms:W3CDTF">2022-03-13T13:52:57Z</dcterms:modified>
</cp:coreProperties>
</file>