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60" r:id="rId3"/>
    <p:sldId id="258" r:id="rId4"/>
    <p:sldId id="259" r:id="rId5"/>
    <p:sldId id="261" r:id="rId6"/>
    <p:sldId id="262" r:id="rId7"/>
    <p:sldId id="264" r:id="rId8"/>
    <p:sldId id="266" r:id="rId9"/>
    <p:sldId id="277" r:id="rId10"/>
    <p:sldId id="267" r:id="rId11"/>
    <p:sldId id="268" r:id="rId12"/>
    <p:sldId id="269" r:id="rId13"/>
    <p:sldId id="270" r:id="rId14"/>
    <p:sldId id="271" r:id="rId15"/>
    <p:sldId id="272" r:id="rId16"/>
    <p:sldId id="275" r:id="rId17"/>
    <p:sldId id="276" r:id="rId18"/>
    <p:sldId id="273" r:id="rId19"/>
    <p:sldId id="274" r:id="rId20"/>
    <p:sldId id="278" r:id="rId21"/>
    <p:sldId id="279" r:id="rId22"/>
    <p:sldId id="280" r:id="rId23"/>
    <p:sldId id="281" r:id="rId24"/>
    <p:sldId id="282" r:id="rId25"/>
    <p:sldId id="283" r:id="rId26"/>
    <p:sldId id="284" r:id="rId27"/>
    <p:sldId id="265" r:id="rId28"/>
    <p:sldId id="263" r:id="rId2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19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28822-2F3F-449A-AF23-B05412581233}" type="datetimeFigureOut">
              <a:rPr lang="ru-RU" smtClean="0"/>
              <a:t>02.03.2020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5B4F1-5124-44C5-8841-35D2496C4A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3653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28822-2F3F-449A-AF23-B05412581233}" type="datetimeFigureOut">
              <a:rPr lang="ru-RU" smtClean="0"/>
              <a:t>02.03.2020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5B4F1-5124-44C5-8841-35D2496C4A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06214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28822-2F3F-449A-AF23-B05412581233}" type="datetimeFigureOut">
              <a:rPr lang="ru-RU" smtClean="0"/>
              <a:t>02.03.2020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5B4F1-5124-44C5-8841-35D2496C4A70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424567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28822-2F3F-449A-AF23-B05412581233}" type="datetimeFigureOut">
              <a:rPr lang="ru-RU" smtClean="0"/>
              <a:t>02.03.2020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5B4F1-5124-44C5-8841-35D2496C4A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27274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28822-2F3F-449A-AF23-B05412581233}" type="datetimeFigureOut">
              <a:rPr lang="ru-RU" smtClean="0"/>
              <a:t>02.03.2020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5B4F1-5124-44C5-8841-35D2496C4A70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888888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28822-2F3F-449A-AF23-B05412581233}" type="datetimeFigureOut">
              <a:rPr lang="ru-RU" smtClean="0"/>
              <a:t>02.03.2020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5B4F1-5124-44C5-8841-35D2496C4A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78949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28822-2F3F-449A-AF23-B05412581233}" type="datetimeFigureOut">
              <a:rPr lang="ru-RU" smtClean="0"/>
              <a:t>02.03.2020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5B4F1-5124-44C5-8841-35D2496C4A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98883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28822-2F3F-449A-AF23-B05412581233}" type="datetimeFigureOut">
              <a:rPr lang="ru-RU" smtClean="0"/>
              <a:t>02.03.2020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5B4F1-5124-44C5-8841-35D2496C4A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96747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28822-2F3F-449A-AF23-B05412581233}" type="datetimeFigureOut">
              <a:rPr lang="ru-RU" smtClean="0"/>
              <a:t>02.03.2020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5B4F1-5124-44C5-8841-35D2496C4A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1860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28822-2F3F-449A-AF23-B05412581233}" type="datetimeFigureOut">
              <a:rPr lang="ru-RU" smtClean="0"/>
              <a:t>02.03.2020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5B4F1-5124-44C5-8841-35D2496C4A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6018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28822-2F3F-449A-AF23-B05412581233}" type="datetimeFigureOut">
              <a:rPr lang="ru-RU" smtClean="0"/>
              <a:t>02.03.2020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5B4F1-5124-44C5-8841-35D2496C4A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19381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28822-2F3F-449A-AF23-B05412581233}" type="datetimeFigureOut">
              <a:rPr lang="ru-RU" smtClean="0"/>
              <a:t>02.03.2020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5B4F1-5124-44C5-8841-35D2496C4A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44759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28822-2F3F-449A-AF23-B05412581233}" type="datetimeFigureOut">
              <a:rPr lang="ru-RU" smtClean="0"/>
              <a:t>02.03.2020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5B4F1-5124-44C5-8841-35D2496C4A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7390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28822-2F3F-449A-AF23-B05412581233}" type="datetimeFigureOut">
              <a:rPr lang="ru-RU" smtClean="0"/>
              <a:t>02.03.2020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5B4F1-5124-44C5-8841-35D2496C4A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9874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28822-2F3F-449A-AF23-B05412581233}" type="datetimeFigureOut">
              <a:rPr lang="ru-RU" smtClean="0"/>
              <a:t>02.03.2020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5B4F1-5124-44C5-8841-35D2496C4A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1911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5B4F1-5124-44C5-8841-35D2496C4A70}" type="slidenum">
              <a:rPr lang="ru-RU" smtClean="0"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28822-2F3F-449A-AF23-B05412581233}" type="datetimeFigureOut">
              <a:rPr lang="ru-RU" smtClean="0"/>
              <a:t>02.03.2020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42509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E28822-2F3F-449A-AF23-B05412581233}" type="datetimeFigureOut">
              <a:rPr lang="ru-RU" smtClean="0"/>
              <a:t>02.03.2020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FE5B4F1-5124-44C5-8841-35D2496C4A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2710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&#1044;&#1086;&#1083;&#1078;&#1085;&#1086;&#1089;&#1090;&#1085;&#1072;&#1103;%20&#1080;&#1085;&#1089;&#1090;&#1088;&#1091;&#1082;&#1094;&#1080;&#1103;%20&#1087;&#1077;&#1076;&#1072;&#1075;&#1086;&#1075;&#1072;-&#1087;&#1089;&#1080;&#1093;&#1086;&#1083;&#1086;&#1075;&#1072;%20&#1096;&#1082;&#1086;&#1083;&#1099;.doc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7067" y="3346643"/>
            <a:ext cx="7766936" cy="1646302"/>
          </a:xfrm>
        </p:spPr>
        <p:txBody>
          <a:bodyPr/>
          <a:lstStyle/>
          <a:p>
            <a:pPr algn="ctr"/>
            <a:r>
              <a:rPr lang="ru-RU" dirty="0" smtClean="0"/>
              <a:t>Деятельность педагога-психолога в рамках ФГОС ОВЗ и ФГОС УО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42042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ВАРИАНТ </a:t>
            </a:r>
            <a:r>
              <a:rPr lang="ru-RU" dirty="0" smtClean="0"/>
              <a:t>1.3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15636" y="1316183"/>
            <a:ext cx="9476509" cy="5292436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КОРРЕКЦИОННЫЙ КУРС: ДОПОЛНИТЕЛЬНЫЕ КОРРЕКЦИОННЫЕ ЗАНЯТИЯ «РАЗВИТИЕ ПОЗНАВАТЕЛЬНЫХ ПРОЦЕССОВ» (ИНДИВИДУАЛЬНЫЕ ЗАНЯТИЯ). </a:t>
            </a:r>
            <a:endParaRPr lang="ru-RU" sz="2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Коррекционная программа направлена на развитие познавательной сферы, а также всего комплексного личностного развития глухого школьника со сложной структурой дефекта. Программа содержит разделы, включающие развитие всей структуры познавательной деятельности ребенка:  развитие видов мышления (наглядно-действенного, наглядно-образного и словесно-логического);  формирование речевого поведения; развитие мелкой моторики пальцев рук; зрительно-пространственной координации, формирование произвольных психических процессов- осознанной регуляции своего поведения, внимания, памяти, выработки навыков самоконтроля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Коррекционный курс "Социально-бытовая ориентировка" (фронтальные занятия).</a:t>
            </a:r>
          </a:p>
          <a:p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задачи реализации содержания: Формирование представлений о предметах и явлениях окружающего мира в ходе специально организованной практической социально-бытовой деятельности, развитие жизненных компетенций, необходимых в учебной и внеурочной деятельности и способствующих социальной адаптации.</a:t>
            </a:r>
          </a:p>
          <a:p>
            <a:pPr marL="0" indent="0">
              <a:buNone/>
            </a:pP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97903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ВАРИАНТ 1.4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270000"/>
            <a:ext cx="8747529" cy="4780598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sz="2600" b="1" cap="all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Коррекционный курс. Предметно-практические </a:t>
            </a:r>
            <a:r>
              <a:rPr lang="ru-RU" sz="2600" b="1" cap="all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действия</a:t>
            </a:r>
            <a:r>
              <a:rPr lang="ru-RU" sz="2600" b="1" cap="all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Предназначена 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образования детей, имеющих, помимо глухоты, умеренную, тяжелую или глубокую умственную отсталость (интеллектуальные нарушения), тяжелые множественные нарушения развития. Адаптированная основная образовательная программа для глухих обучающихся (вариант 1.4) направлена на развитие у них необходимых для жизни в семье и обществе знаний, практических представлений, умений и навыков, позволяющих достичь максимально возможной самостоятельности и независимости в повседневной жизни.</a:t>
            </a:r>
          </a:p>
          <a:p>
            <a:pPr marL="0" indent="0">
              <a:buNone/>
            </a:pP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Специальная индивидуальная программа развития (СИПР) разрабатывается на основе адаптированной основной образовательной программы (вариант 1.4.)  и нацелена на образование  детей с учетом их уровня психофизического развития и индивидуальных образовательных потребностей</a:t>
            </a: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2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Коррекционный курс "Коррекционно-развивающие занятия" (индивидуальные занятия).</a:t>
            </a:r>
          </a:p>
          <a:p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задачи реализации содержания: Сенсомоторное развитие обучающихся. Развитие различных видов восприятия (зрительного, тактильного, кинестетического восприятия, а также восприятия запаха и вкуса) как пропедевтика формирования навыков общения, предметно-практической и познавательной деятельности. Развитие познавательных процессов (внимания, мышления, памяти). Коррекция отдельных сторон психической деятельности и личностной сферы, расширение представлений об окружающей действительности. Формирование социально приемлемых форм поведения. Развитие индивидуальных способностей обучающихся, их творческого потенциала.</a:t>
            </a:r>
          </a:p>
          <a:p>
            <a:pPr marL="0" indent="0">
              <a:buNone/>
            </a:pPr>
            <a:endParaRPr lang="ru-RU" sz="2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588673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ВАРИАНТ 2.3. 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9491" y="1385455"/>
            <a:ext cx="9892145" cy="518160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sz="23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Коррекционный курс РАЗВИТИЕ </a:t>
            </a:r>
            <a:r>
              <a:rPr lang="ru-RU" sz="23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ПОЗНАВАТЕЛЬНОЙ СФЕРЫ (ИНДИВИДУАЛЬНЫЕ ЗАНЯТИЯ</a:t>
            </a:r>
            <a:r>
              <a:rPr lang="ru-RU" sz="23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r>
              <a:rPr lang="ru-RU" sz="23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дополнительный класс Цели </a:t>
            </a:r>
            <a:r>
              <a:rPr lang="ru-RU" sz="23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предмета: 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выявить уровень готовности к школе слабослышащих и позднооглохших обучающихся с интеллектуальными нарушениями; развивать познавательную сферу данного контингента учащихся; осуществлять коррекцию сенсорного, интеллектуального и эмоционально – волевого развития данной категории детей; формировать положительную мотивацию к учению, стимулировать  речевую и двигательную активность детей в условиях совместной деятельности; развивать устную речь и наглядно-образное мышление, способствовать формированию элементарных мыслительных операций (анализа, синтеза, сравнения, обобщения); развивать самостоятельность и самооценку </a:t>
            </a:r>
            <a:r>
              <a:rPr lang="ru-R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детей.</a:t>
            </a:r>
          </a:p>
          <a:p>
            <a:r>
              <a:rPr lang="ru-RU" sz="23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класс Цели </a:t>
            </a:r>
            <a:r>
              <a:rPr lang="ru-RU" sz="23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предмета: 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развивать познавательную сферу слабослышащих и позднооглохших обучающихся с интеллектуальными нарушениями; осуществлять коррекцию сенсорного, интеллектуального и эмоционально – волевого развития данной категории детей; формировать положительную мотивацию к учению, стимулировать  речевую и двигательную активность детей в условиях совместной деятельности; развивать устную речь и наглядно-образное мышление, способствовать формированию элементарных мыслительных операций (анализа, синтеза, сравнения, обобщения); развивать самостоятельность и самооценку детей</a:t>
            </a:r>
            <a:r>
              <a:rPr lang="ru-R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23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Коррекционный курс "Социально-бытовая ориентировка" (фронтальные занятия).</a:t>
            </a:r>
          </a:p>
          <a:p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задачи реализации содержания: Формирование представлений о предметах и явлениях окружающего мира в ходе специально организованной практической социально-бытовой деятельности, развитие жизненных компетенций, необходимых в учебной и внеурочной деятельности, способствующих социальной адаптации.</a:t>
            </a:r>
          </a:p>
          <a:p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135253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ВАРИАНТ 3.2. </a:t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40327" y="1427019"/>
            <a:ext cx="9102437" cy="461434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sz="2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КОРРЕКЦИОННЫЙ КУРС: ПРОСТРАНСТВЕННАЯ ОРИЕНТИРОВКА</a:t>
            </a:r>
            <a:r>
              <a:rPr lang="ru-RU" sz="21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1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«Пространственная ориентировка направлен на формирование социально-активной и всесторонне развитой личности слепого школьника, способной к максимально самостоятельной ориентировке и безопасному передвижению в знакомом замкнутом и свободном пространстве. Основной целью обучения «Пространственной ориентировке в 1-м классе является формирование у учащихся навыков ориентирования и мобильности в </a:t>
            </a:r>
            <a:r>
              <a:rPr lang="ru-RU" sz="2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микропространстве</a:t>
            </a:r>
            <a:r>
              <a:rPr lang="ru-R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(пространство, действия и ориентировка в котором осуществляется только кистями рук), рабочем пространстве (пространство, действия и ориентировка в котором осуществляется руками без активного передвижения в пространстве), в школьном помещении, на пришкольном участке.</a:t>
            </a:r>
          </a:p>
          <a:p>
            <a:pPr marL="0" indent="0">
              <a:buNone/>
            </a:pPr>
            <a:r>
              <a:rPr lang="ru-RU" sz="2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Коррекционный курс "Социально-бытовая ориентировка".</a:t>
            </a:r>
          </a:p>
          <a:p>
            <a:r>
              <a:rPr lang="ru-R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задачи реализации содержания:</a:t>
            </a:r>
          </a:p>
          <a:p>
            <a:pPr marL="0" indent="0">
              <a:buNone/>
            </a:pPr>
            <a:r>
              <a:rPr lang="ru-R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первоначальных и адекватных представлений о бытовой и социальной сфере окружающей действительности. Формирование знаний о личной гигиене, здоровом питании, способах ухода за одеждой и обувью, приемах, позволяющих поддерживать чистоту в жилых и учебных помещениях, культуре поведения в различных социально-бытовых ситуациях. Развитие социально-бытовых умений и навыков, необходимых для полноценной самостоятельной жизни.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143091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ВАРИАНТ 3.3.  </a:t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413164"/>
            <a:ext cx="8923866" cy="4987635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sz="23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КОРРЕКЦИОННЫЙ КУРС: ПРОСТРАНСТВЕННАЯ ОРИЕНТИРОВКА. </a:t>
            </a:r>
          </a:p>
          <a:p>
            <a:pPr marL="0" indent="0">
              <a:buNone/>
            </a:pPr>
            <a:r>
              <a:rPr lang="ru-R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«Пространственная 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ориентировка» для слепых обучающихся с легкой умственной отсталостью (интеллектуальными нарушениями) является - формирование социально-активной личности, способной к максимально самостоятельной ориентировке и безопасному передвижению в знакомом замкнутом и открытом пространстве.</a:t>
            </a:r>
          </a:p>
          <a:p>
            <a:pPr marL="0" indent="0">
              <a:buNone/>
            </a:pP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Курс «Пространственная ориентировка» призван решать следующие задачи:</a:t>
            </a:r>
            <a:endParaRPr lang="ru-RU" sz="23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способствовать формированию представлений обучающихся о знакомом пространстве;</a:t>
            </a:r>
          </a:p>
          <a:p>
            <a:pPr lvl="0"/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формировать у обучающихся элементарные навыки и умения пространственной ориентировки в замкнутом и открытом пространстве;</a:t>
            </a:r>
          </a:p>
          <a:p>
            <a:pPr lvl="0"/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способствовать формированию умения обучающихся пользоваться тростью;</a:t>
            </a:r>
          </a:p>
          <a:p>
            <a:pPr lvl="0"/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формировать у обучающихся умение совместного передвижения с сопровождающим</a:t>
            </a:r>
            <a:r>
              <a:rPr lang="ru-R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3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3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Коррекционный </a:t>
            </a:r>
            <a:r>
              <a:rPr lang="ru-RU" sz="23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курс "Социально-бытовая ориентировка".</a:t>
            </a:r>
          </a:p>
          <a:p>
            <a:pPr marL="0" indent="0">
              <a:buNone/>
            </a:pP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задачи реализации содержания:</a:t>
            </a:r>
          </a:p>
          <a:p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элементарных навыков пользования бытовыми приборами, навыков самообслуживания, умений организации собственного поведения и общения с окружающими людьми в различных социально-бытовых ситуациях.</a:t>
            </a:r>
          </a:p>
          <a:p>
            <a:endParaRPr lang="ru-RU" sz="23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ru-RU" sz="2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79169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ВАРИАНТ 3.4.  </a:t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9491" y="1371601"/>
            <a:ext cx="9254836" cy="4669762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sz="23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КОРРЕКЦИОННЫЙ КУРС: СЕНСОРНОЕ РАЗВИТИЕ. </a:t>
            </a:r>
          </a:p>
          <a:p>
            <a:r>
              <a:rPr lang="ru-R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Целью образовательно-коррекционной 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работы со слепыми обучающимися с умственной отсталостью (умеренной, тяжелой, глубокой и ТМНР) в рамках коррекционного курса «Сенсорное развитие» является обогащение сенсорного опыта об окружающей действительности на основе создания оптимальных условий познания каждого объекта в совокупности сенсорных свойств, качеств, признаков.</a:t>
            </a:r>
            <a:r>
              <a:rPr lang="ru-RU" sz="23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3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3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Коррекционный </a:t>
            </a:r>
            <a:r>
              <a:rPr lang="ru-RU" sz="23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курс "Предметно-практические действия".</a:t>
            </a:r>
          </a:p>
          <a:p>
            <a:pPr marL="0" indent="0">
              <a:buNone/>
            </a:pP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задачи реализации содержания:</a:t>
            </a:r>
          </a:p>
          <a:p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манипулятивных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действий с предметами, действий с материалами по алгоритму под руководством педагога. Формирование предметно-практических действий с предметами в соответствии с их назначением.</a:t>
            </a:r>
          </a:p>
          <a:p>
            <a:pPr marL="0" indent="0">
              <a:buNone/>
            </a:pPr>
            <a:r>
              <a:rPr lang="ru-RU" sz="23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Коррекционный курс "Социально-бытовая ориентировка".</a:t>
            </a:r>
          </a:p>
          <a:p>
            <a:pPr marL="0" indent="0">
              <a:buNone/>
            </a:pP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задачи реализации содержания:</a:t>
            </a:r>
          </a:p>
          <a:p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элементарных навыков пользования бытовыми приборами. Овладение элементарными навыками самообслуживания. Формирование представлений о предметах первой необходимости, используемых в быту.</a:t>
            </a:r>
          </a:p>
          <a:p>
            <a:endParaRPr lang="ru-RU" dirty="0"/>
          </a:p>
          <a:p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89814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Вариант 4.2.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3235" y="1246909"/>
            <a:ext cx="9864437" cy="479445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sz="2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Коррекционный курс "Социально-бытовая и пространственная ориентировка".</a:t>
            </a:r>
          </a:p>
          <a:p>
            <a:pPr marL="0" indent="0">
              <a:buNone/>
            </a:pP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задачи реализации содержания:</a:t>
            </a:r>
          </a:p>
          <a:p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элементарных навыков пользования бытовыми приборами, навыков самообслуживания, умений организации собственного поведения и общения с окружающими людьми в различных социально-бытовых ситуациях. Формирование элементарных навыков и умений пространственной ориентировки, пространственных представлений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2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Коррекционный курс "Социально-бытовая ориентировка".</a:t>
            </a:r>
          </a:p>
          <a:p>
            <a:pPr marL="0" indent="0">
              <a:buNone/>
            </a:pP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задачи реализации содержания:</a:t>
            </a:r>
          </a:p>
          <a:p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первоначальных и адекватных представлений о бытовой и социальной сфере окружающей действительности. Формирование знаний о личной гигиене, о здоровом питании, о способах ухода за одеждой и обувью, о приемах, позволяющих поддерживать чистоту в жилых и учебных помещениях, о культуре поведения в различных социально-бытовых ситуациях. Развитие социально-бытовых умений и навыков, необходимых для полноценной самостоятельной жизни.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05438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Вариант 4.3.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60218" y="1676401"/>
            <a:ext cx="8913784" cy="4364962"/>
          </a:xfrm>
        </p:spPr>
        <p:txBody>
          <a:bodyPr/>
          <a:lstStyle/>
          <a:p>
            <a:pPr marL="0" indent="0">
              <a:buNone/>
            </a:pP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Коррекционный курс "Социально-бытовая и пространственная ориентировка".</a:t>
            </a:r>
          </a:p>
          <a:p>
            <a:pPr marL="0" indent="0"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задачи реализации содержания:</a:t>
            </a:r>
          </a:p>
          <a:p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элементарных навыков пользования бытовыми приборами, навыков самообслуживания, умений организации собственного поведения и общения с окружающими людьми в различных социально-бытовых ситуациях. Формирование элементарных навыков и умений пространственной ориентировки, пространственных представлений.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571446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Вариант 6.1.и 6.2.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8764" y="1371601"/>
            <a:ext cx="8775238" cy="466976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2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Коррекционный курс "Психомоторика и развитие деятельности".</a:t>
            </a:r>
          </a:p>
          <a:p>
            <a:pPr marL="0" indent="0">
              <a:buNone/>
            </a:pP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задачи реализации содержания:</a:t>
            </a:r>
          </a:p>
          <a:p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различных видов деятельности:</a:t>
            </a:r>
          </a:p>
          <a:p>
            <a:pPr marL="0" indent="0">
              <a:buNone/>
            </a:pP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продуктивных видов деятельности (конструирование, изобразительная деятельность), элементов трудовой деятельности. Развитие сенсорной сферы, межанализаторного взаимодействия. Развитие познавательных способностей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2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Коррекционный курс "Основы коммуникации" или другой предмет из компонента Организации.</a:t>
            </a:r>
          </a:p>
          <a:p>
            <a:pPr marL="0" indent="0">
              <a:buNone/>
            </a:pP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задачи реализации 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содержания:</a:t>
            </a:r>
          </a:p>
          <a:p>
            <a:pPr marL="0" indent="0">
              <a:buNone/>
            </a:pP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различных форм общения обучающегося со взрослыми и сверстниками. Тренировка различных коммуникативных умений.</a:t>
            </a:r>
          </a:p>
          <a:p>
            <a:pPr marL="0" indent="0">
              <a:buNone/>
            </a:pP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1383092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Вариант 6.3. и 6.4.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74073" y="1371601"/>
            <a:ext cx="8899929" cy="466976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sz="19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Коррекционный курс "Основы коммуникации" или другой предмет из компонента Организации.</a:t>
            </a:r>
          </a:p>
          <a:p>
            <a:pPr marL="0" indent="0">
              <a:buNone/>
            </a:pP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задачи реализации содержания:</a:t>
            </a:r>
          </a:p>
          <a:p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различных форм общения (вербальных и невербальных), соответствующих возможностям обучающегося, формирование альтернативных форм коммуникации;</a:t>
            </a:r>
          </a:p>
          <a:p>
            <a:pPr marL="0" indent="0">
              <a:buNone/>
            </a:pP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тренировка различных коммуникативных умений. Обеспечение условий для общения детей со взрослыми и сверстниками,</a:t>
            </a:r>
          </a:p>
          <a:p>
            <a:pPr marL="0" indent="0">
              <a:buNone/>
            </a:pPr>
            <a:r>
              <a:rPr lang="ru-RU" sz="19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Коррекционный курс "Психомоторика и развитие деятельности".</a:t>
            </a:r>
          </a:p>
          <a:p>
            <a:pPr marL="0" indent="0">
              <a:buNone/>
            </a:pP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задачи реализации содержания:</a:t>
            </a:r>
          </a:p>
          <a:p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различных видов деятельности:</a:t>
            </a:r>
          </a:p>
          <a:p>
            <a:pPr marL="0" indent="0">
              <a:buNone/>
            </a:pP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предметно-игровой, элементов продуктивных видов деятельности (конструирование, изобразительная деятельность), элементов трудовой деятельности. Формирование мотивации к деятельности. Развитие сенсорной сферы (сенсорных эталонов), межанализаторного взаимодействия.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342338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1892" y="293545"/>
            <a:ext cx="8977744" cy="6083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3795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Вариант 7.2.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92831" y="1468582"/>
            <a:ext cx="9654733" cy="497378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КОРРЕКЦИОННЫЙ КУРС: ПСИХОКОРРЕКЦИОННЫЕ 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ЗАНЯТИЯ</a:t>
            </a:r>
          </a:p>
          <a:p>
            <a:pPr marL="0" indent="0">
              <a:buNone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особыми образовательными потребностями детей с ЗПР определяются </a:t>
            </a:r>
            <a:r>
              <a:rPr lang="ru-RU" sz="1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общие задачи курса: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осознанной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саморегуляции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познавательной деятельности и поведения – способности к самостоятельной организации собственной деятельности;</a:t>
            </a:r>
          </a:p>
          <a:p>
            <a:pPr lvl="0"/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совершенствование познавательной деятельности как основы компенсации, коррекции и профилактики вторичных нарушений психологического развития, коррекция индивидуальных пробелов в знаниях;</a:t>
            </a:r>
          </a:p>
          <a:p>
            <a:pPr lvl="0"/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стимулирование познавательной активности, интереса к себе, окружающему предметному и социальному миру и осознанию имеющихся трудностей, формирование школьной мотивации;</a:t>
            </a:r>
          </a:p>
          <a:p>
            <a:pPr lvl="0"/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освоение социально одобряемых норм поведения, противодействие закреплению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дезадаптивных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черт и отклонений в формировании личности;</a:t>
            </a:r>
          </a:p>
          <a:p>
            <a:pPr lvl="0"/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компенсация эмоционального неблагополучия, развитие самосознания;</a:t>
            </a:r>
          </a:p>
          <a:p>
            <a:pPr lvl="0"/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освоение и отработка средств коммуникации, приемов конструктивного взаимодействия со сверстниками и взрослыми;</a:t>
            </a:r>
          </a:p>
          <a:p>
            <a:pPr lvl="0"/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содействие становлению сферы жизненной компетенции и преодолению различных дисфункций, а также достижению личностных и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метапредметных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результатов образования.</a:t>
            </a:r>
          </a:p>
          <a:p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687655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Вариант 8.2.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90945" y="1288473"/>
            <a:ext cx="9213273" cy="5112327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sz="2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Коррекционный курс "Формирование коммуникативного поведения" (фронтальные и индивидуальные занятия).</a:t>
            </a:r>
          </a:p>
          <a:p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задачи реализации содержания: Формирование мотивации к взаимодействию со сверстниками и взрослыми. Коррекция нарушений аффективного, сенсорно-перцептивного, коммуникативного и личностного развития,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дезадаптивных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форм поведения. Развитие коммуникативных навыков обучающихся, формирование средств невербальной и вербальной коммуникации, их использование в различных видах учебной и внешкольной деятельности.</a:t>
            </a:r>
          </a:p>
          <a:p>
            <a:pPr marL="0" indent="0">
              <a:buNone/>
            </a:pPr>
            <a:r>
              <a:rPr lang="ru-RU" sz="2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Коррекционный курс "Социально-бытовая ориентировка" (фронтальные занятия).</a:t>
            </a:r>
          </a:p>
          <a:p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задачи реализации содержания: Практическая подготовка к самостоятельной жизнедеятельности. Развитие представлений о себе, своей семье, ближайшем социальном окружении, обществе. Становление гражданской идентичности, воспитание патриотических чувств. Накопление опыта социального поведения. Развитие морально-этических представлений и соответствующих качеств личности. Формирование культуры поведения, его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саморегуляции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Формирование знаний о речевом этикете, культуры устной коммуникации в условиях активизации речевой деятельности. Формирование взаимоотношений с детьми и взрослыми. Развитие навыков самообслуживания, помощи близким, в том числе, выполнения различных поручений, связанных с бытом семьи. Формирование элементарных знаний о технике безопасности и их применение в повседневной жизни. Знакомство с трудом родителей и других взрослых. Формирование элементарных экономических и правовых знаний, необходимых для жизнедеятельности обучающихся.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2032727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Вариант 8.3.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5527" y="1177637"/>
            <a:ext cx="9781309" cy="5195454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sz="2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Коррекционный курс "Формирование коммуникативного поведения" (фронтальные и индивидуальные занятия).</a:t>
            </a:r>
          </a:p>
          <a:p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задачи реализации содержания: Формирование мотивации к взаимодействию со сверстниками и взрослыми. Коррекция нарушений аффективного, сенсорно-перцептивного, коммуникативного и личностного развития,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дезадаптивных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форм поведения. Активизация навыков устной коммуникации, речевого поведения, включая выражение мыслей и чувств в самостоятельных высказываниях. Развитие коммуникативных навыков обучающихся, формирование средств невербальной и вербальной коммуникации, их использование в различных видах учебной и внешкольной деятельности.</a:t>
            </a:r>
          </a:p>
          <a:p>
            <a:pPr marL="0" indent="0">
              <a:buNone/>
            </a:pPr>
            <a:r>
              <a:rPr lang="ru-RU" sz="2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Коррекционный курс "Социально-бытовая ориентировка" (фронтальные занятия).</a:t>
            </a:r>
          </a:p>
          <a:p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задачи реализации содержания: Формирование представлений о предметах и явлениях окружающего мира в ходе специально организованной практической социально-бытовой деятельности, развитие жизненных компетенций, необходимых в учебной и внеурочной деятельности, способствующих социальной адаптации.</a:t>
            </a:r>
          </a:p>
          <a:p>
            <a:pPr marL="0" indent="0">
              <a:buNone/>
            </a:pPr>
            <a:r>
              <a:rPr lang="ru-RU" sz="2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Коррекционный курс "Развитие познавательной деятельности" (индивидуальные занятия).</a:t>
            </a:r>
          </a:p>
          <a:p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задачи реализации содержания: Коррекция и развитие высших психических функций (сенсорно-перцептивной сферы, представлений, внимания, памяти, мышления и других), активизация познавательной деятельности с учетом возможностей и особенностей каждого обучающегося.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5257791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5649" y="221673"/>
            <a:ext cx="8596668" cy="1320800"/>
          </a:xfrm>
        </p:spPr>
        <p:txBody>
          <a:bodyPr/>
          <a:lstStyle/>
          <a:p>
            <a:r>
              <a:rPr lang="ru-RU" dirty="0" smtClean="0"/>
              <a:t>Вариант 8.4.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90945" y="882073"/>
            <a:ext cx="10626437" cy="5791200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ru-RU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Коррекционный </a:t>
            </a:r>
            <a:r>
              <a:rPr lang="ru-RU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курс: "Сенсорное развитие" (индивидуальные занятия).</a:t>
            </a:r>
          </a:p>
          <a:p>
            <a:r>
              <a:rPr lang="ru-RU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задачи реализации содержания: Обогащение чувственного опыта через постепенное расширение спектра воспринимаемых ребенком сенсорных, тактильных стимулов. Формирование способности обследовать окружающие предметы адекватным способом. Формирование и расширение набора доступных бытовых навыков и произвольных практических действий. Формирование навыков предметно-практической и познавательной деятельности.</a:t>
            </a:r>
          </a:p>
          <a:p>
            <a:pPr marL="0" indent="0">
              <a:buNone/>
            </a:pPr>
            <a:r>
              <a:rPr lang="ru-RU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Коррекционный </a:t>
            </a:r>
            <a:r>
              <a:rPr lang="ru-RU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курс: "Предметно-практические действия" (индивидуальные занятия).</a:t>
            </a:r>
          </a:p>
          <a:p>
            <a:r>
              <a:rPr lang="ru-RU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задачи реализации содержания: Формирование интереса к предметному рукотворному миру; освоение простых действий с предметами и материалами; умение следовать определенному порядку (алгоритму, расписанию) при выполнении предметных действий.</a:t>
            </a:r>
          </a:p>
          <a:p>
            <a:pPr marL="0" indent="0">
              <a:buNone/>
            </a:pPr>
            <a:r>
              <a:rPr lang="ru-RU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Коррекционный курс: "Коррекционно-развивающие занятия" (индивидуальные занятия).</a:t>
            </a:r>
          </a:p>
          <a:p>
            <a:r>
              <a:rPr lang="ru-RU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задачи реализации содержания: Коррекция отдельных сторон психической деятельности, нарушений познавательной и эмоционально-личностной сферы. Коррекция индивидуальных пробелов в знаниях. Формирование социально приемлемых форм поведения, сведение к минимуму проявлений неадекватного поведения (неадекватные крик и смех, аффективные вспышки, агрессия, </a:t>
            </a:r>
            <a:r>
              <a:rPr lang="ru-RU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самоагрессия</a:t>
            </a:r>
            <a:r>
              <a:rPr lang="ru-RU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стереотипии и другие проявления). Дополнительная помощь в освоении отдельных предметно-практических действий, в формировании представлений, в формировании и закреплении базовых моделей социального взаимодействия. Развитие индивидуальных способностей обучающихся, их творческого потенциала.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3626483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Вариант 1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54182" y="1454727"/>
            <a:ext cx="8719820" cy="4586635"/>
          </a:xfrm>
        </p:spPr>
        <p:txBody>
          <a:bodyPr/>
          <a:lstStyle/>
          <a:p>
            <a:pPr marL="0" indent="0"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Коррекционный курс "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Психокоррекционные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занятия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".</a:t>
            </a:r>
            <a:r>
              <a:rPr lang="ru-RU" dirty="0"/>
              <a:t> ПСИХОМОТОРИКИ И СЕНСОРНЫХ ПРОЦЕССОВ. 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задачи реализации содержания: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учебной мотивации, стимуляция сенсорно-перцептивных,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мнемических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интеллектуальных процессов. Гармонизация психоэмоционального состояния, формирование позитивного отношения к своему "Я", повышение уверенности в себе, развитие самостоятельности, формирование навыков самоконтроля. Развитие способности к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эмпатии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сопереживанию; формирование продуктивных видов взаимоотношений с окружающими (в семье, классе), повышение социального статуса ребенка в коллективе, формирование и развитие навыков социального поведения.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1601021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0"/>
            <a:ext cx="8596668" cy="1320800"/>
          </a:xfrm>
        </p:spPr>
        <p:txBody>
          <a:bodyPr/>
          <a:lstStyle/>
          <a:p>
            <a:r>
              <a:rPr lang="ru-RU" dirty="0"/>
              <a:t>В</a:t>
            </a:r>
            <a:r>
              <a:rPr lang="ru-RU" dirty="0" smtClean="0"/>
              <a:t>ариант 2.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5527" y="651164"/>
            <a:ext cx="11457709" cy="539019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Коррекционный курс "Сенсорное развитие".</a:t>
            </a:r>
          </a:p>
          <a:p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задачи реализации содержания:</a:t>
            </a:r>
          </a:p>
          <a:p>
            <a:pPr marL="0" indent="0">
              <a:buNone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Обогащение чувственного опыта через целенаправленное систематическое воздействие на различные анализаторы. Развитие зрительного, слухового, тактильного, кинестетического восприятия, а также восприятие запаха и вкуса как пропедевтика формирования навыков общения, предметно-практической и познавательной деятельности.</a:t>
            </a:r>
          </a:p>
          <a:p>
            <a:pPr marL="0" indent="0">
              <a:buNone/>
            </a:pP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Коррекционный курс "Предметно-практические действия".</a:t>
            </a:r>
          </a:p>
          <a:p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задачи реализации содержания:</a:t>
            </a:r>
          </a:p>
          <a:p>
            <a:pPr marL="0" indent="0">
              <a:buNone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интереса к предметному рукотворному миру; освоение простых действий с предметами и материалами; умение следовать определенному порядку (алгоритму, расписанию) при выполнении предметных действий. Овладение навыками предметно-практической деятельности как необходимой основой для самообслуживания, коммуникации, изобразительной, бытовой и трудовой деятельности.</a:t>
            </a:r>
          </a:p>
          <a:p>
            <a:pPr marL="0" indent="0">
              <a:buNone/>
            </a:pP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Коррекционный курс "Двигательное развитие".</a:t>
            </a:r>
          </a:p>
          <a:p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задачи реализации содержания:</a:t>
            </a:r>
          </a:p>
          <a:p>
            <a:pPr marL="0" indent="0">
              <a:buNone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Мотивация двигательной активности; поддержка и развитие имеющихся движений, расширение диапазона движений и профилактика возможных нарушений. Обучение переходу из одной позы в другую; освоение новых способов передвижения (включая передвижение с помощью технических средств реабилитации); формирование функциональных двигательных навыков; развитие функции руки, в том числе мелкой моторики; формирование ориентировки в пространстве; обогащение сенсомоторного опыта.</a:t>
            </a:r>
          </a:p>
          <a:p>
            <a:endParaRPr lang="ru-RU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319577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0" y="609601"/>
            <a:ext cx="8664402" cy="54317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Коррекционный курс "Коррекционно-развивающие занятия".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задачи реализации содержания:</a:t>
            </a: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Коррекция отдельных сторон психической деятельности и личностной сферы. Формирование социально приемлемых форм поведения, сведение к минимуму проявлений деструктивного поведения: крик, агрессия,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самоагрессия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стереотипии и другое. Коррекция речевых расстройств и нарушений коммуникации. Дополнительная помощь в освоении отдельных действий и представлений, которые оказываются для обучающихся особенно трудными. Развитие индивидуальных способностей обучающихся, их творческого потенциала.</a:t>
            </a: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целях обеспечения индивидуальных потребностей обучающихся часть учебного плана, формируемая участниками образовательных отношений, предусматривает введение учебных курсов, обеспечивающих удовлетворение особых образовательных потребностей обучающихся с умственной отсталостью (интеллектуальными нарушениями) и необходимую коррекцию недостатков в психическом и (или) физическом развитии.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43614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Рабочая программа</a:t>
            </a:r>
          </a:p>
          <a:p>
            <a:pPr marL="0" indent="0" algn="ctr">
              <a:buNone/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  <a:p>
            <a:pPr marL="0" indent="0" algn="ctr">
              <a:buNone/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Положение о рабочей программе 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8915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84909" y="484909"/>
            <a:ext cx="9725891" cy="592974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Критериями эффективности деятельности педагога-психолога в условиях реализации ФГОС являются:</a:t>
            </a:r>
          </a:p>
          <a:p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Динамика уровня развития и воспитанности обучающихся.</a:t>
            </a:r>
          </a:p>
          <a:p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Улучшение адаптационных возможностей; положительная динамика и устойчивые результаты коррекционно-развивающей работы.</a:t>
            </a:r>
          </a:p>
          <a:p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Рост психологической компетентности педагогов, рост профессионального уровня коллектива, повышение эффективности форм работы с детьми и родителями.</a:t>
            </a:r>
          </a:p>
          <a:p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Улучшение психологического климата в педагогическом и классных коллективах.</a:t>
            </a:r>
          </a:p>
          <a:p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Рост профессионального мастерства учителей, изменение характера их затруднений, уменьшение количества затруднений в элементарных психологических вопросах.</a:t>
            </a:r>
          </a:p>
          <a:p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Сотрудничество, сотворчество всех участников образовательного процесса, демократизм действий с опорой на данные диагностики (мониторинговых исследований) свобода выбора методов и средств обучения.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73240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800" y="-35031"/>
            <a:ext cx="9656617" cy="6651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5897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/>
          <a:srcRect r="30044"/>
          <a:stretch/>
        </p:blipFill>
        <p:spPr>
          <a:xfrm>
            <a:off x="168418" y="351125"/>
            <a:ext cx="10901363" cy="61928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8446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 action="ppaction://hlinkfile"/>
              </a:rPr>
              <a:t>Должностная инструкция</a:t>
            </a:r>
            <a:endParaRPr lang="ru-RU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  <a:p>
            <a:pPr marL="0" indent="0" algn="ctr">
              <a:buNone/>
            </a:pP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Профессиональный стандарт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176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2509" y="304801"/>
            <a:ext cx="10266218" cy="5736562"/>
          </a:xfrm>
        </p:spPr>
        <p:txBody>
          <a:bodyPr/>
          <a:lstStyle/>
          <a:p>
            <a:pPr marL="0" indent="0">
              <a:buNone/>
            </a:pP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задачи деятельности педагога-психолога: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условий для реализации психологических возрастных и индивидуально-личностных возможностей учащихся.</a:t>
            </a:r>
          </a:p>
          <a:p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Оказание комплексной психолого-педагогической помощи учащимся, испытывающим трудности в обучении и развитии.</a:t>
            </a:r>
          </a:p>
          <a:p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диагностических исследований по программе мониторинга требований ФГОС.</a:t>
            </a:r>
          </a:p>
          <a:p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психологической компетентности всех участников образовательного процесса.</a:t>
            </a:r>
          </a:p>
          <a:p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в развитии и проектировании развивающей образовательной среды школы.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32903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9491" y="484909"/>
            <a:ext cx="10058400" cy="56526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Документация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 работы на год и на каждую четверть (понедельный).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Журнал со следующими разделами: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развивающие занятия;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консультации (отдельно — детей, педагогов и родителей);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направления к специалистам.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 развивающих занятий и учебных курсов.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Справки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итогам мониторингов проводимых мероприятий и реализуемых программ.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Диагностические карты учащихся и класса.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Отчет и аналитическая справка по итогам года.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739732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ds04.infourok.ru/uploads/ex/0b27/00163ebe-7054d676/img1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544" y="475166"/>
            <a:ext cx="8354292" cy="62304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339019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ВАРИАНТ </a:t>
            </a:r>
            <a:r>
              <a:rPr lang="ru-RU" dirty="0" smtClean="0"/>
              <a:t>1.2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60217" y="1316183"/>
            <a:ext cx="9324109" cy="515389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Коррекционный курс "Социально-бытовая ориентировка" (фронтальные занятия).</a:t>
            </a:r>
          </a:p>
          <a:p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задачи реализации содержания: Практическая подготовка к самостоятельной жизнедеятельности. Развитие представлений о себе, своей семье, ближайшем социальном окружении, обществе. Становление гражданской идентичности, воспитание патриотических чувств. Накопление опыта социального поведения. Развитие морально-этических представлений и соответствующих качеств личности. Формирование культуры поведения, его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саморегуляции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Формирование знаний о речевом этикете, культуры устной коммуникации в условиях активизации речевой деятельности. Формирование представлений об особенностях культуры и специфических средствах коммуникации лиц с нарушениями слуха. Формирование взаимоотношений с детьми и взрослыми - слышащими людьми и имеющими нарушения слуха, на основе толерантности, взаимного уважения. Формирование основ личной гигиены и здорового образа жизни. Развитие навыков самообслуживания, помощи близким, в том числе выполнения различных поручений, связанных с бытом семьи. Формирование элементарных знаний о технике безопасности и их применение в повседневной жизни. Знакомство с трудом родителей и других взрослых. Формирование элементарных экономических и правовых знаний, необходимых для жизнедеятельности обучающихся.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30756379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166</TotalTime>
  <Words>2867</Words>
  <Application>Microsoft Office PowerPoint</Application>
  <PresentationFormat>Широкоэкранный</PresentationFormat>
  <Paragraphs>152</Paragraphs>
  <Slides>28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34" baseType="lpstr">
      <vt:lpstr>Arial</vt:lpstr>
      <vt:lpstr>Times New Roman</vt:lpstr>
      <vt:lpstr>Trebuchet MS</vt:lpstr>
      <vt:lpstr>Wingdings</vt:lpstr>
      <vt:lpstr>Wingdings 3</vt:lpstr>
      <vt:lpstr>Аспект</vt:lpstr>
      <vt:lpstr>Деятельность педагога-психолога в рамках ФГОС ОВЗ и ФГОС УО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ВАРИАНТ 1.2</vt:lpstr>
      <vt:lpstr>ВАРИАНТ 1.3</vt:lpstr>
      <vt:lpstr>ВАРИАНТ 1.4</vt:lpstr>
      <vt:lpstr>ВАРИАНТ 2.3.  </vt:lpstr>
      <vt:lpstr>ВАРИАНТ 3.2.  </vt:lpstr>
      <vt:lpstr>ВАРИАНТ 3.3.   </vt:lpstr>
      <vt:lpstr>ВАРИАНТ 3.4.   </vt:lpstr>
      <vt:lpstr>Вариант 4.2.</vt:lpstr>
      <vt:lpstr>Вариант 4.3.</vt:lpstr>
      <vt:lpstr>Вариант 6.1.и 6.2.</vt:lpstr>
      <vt:lpstr>Вариант 6.3. и 6.4.</vt:lpstr>
      <vt:lpstr>Вариант 7.2.</vt:lpstr>
      <vt:lpstr>Вариант 8.2.</vt:lpstr>
      <vt:lpstr>Вариант 8.3.</vt:lpstr>
      <vt:lpstr>Вариант 8.4.</vt:lpstr>
      <vt:lpstr>Вариант 1</vt:lpstr>
      <vt:lpstr>Вариант 2.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Деятельность педагога-психолога в рамках ФГОС ОВЗ и ФГОС УО</dc:title>
  <dc:creator>Ирина</dc:creator>
  <cp:lastModifiedBy>Ирина</cp:lastModifiedBy>
  <cp:revision>15</cp:revision>
  <dcterms:created xsi:type="dcterms:W3CDTF">2020-03-02T17:31:00Z</dcterms:created>
  <dcterms:modified xsi:type="dcterms:W3CDTF">2020-03-02T20:17:55Z</dcterms:modified>
</cp:coreProperties>
</file>