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9.jpeg" ContentType="image/jpeg"/>
  <Override PartName="/ppt/media/image3.png" ContentType="image/png"/>
  <Override PartName="/ppt/media/image1.jpeg" ContentType="image/jpeg"/>
  <Override PartName="/ppt/media/image2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5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185637A2-F83C-4D5E-AB95-2E7F95234C3D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sldImg"/>
          </p:nvPr>
        </p:nvSpPr>
        <p:spPr>
          <a:xfrm>
            <a:off x="572760" y="1336320"/>
            <a:ext cx="6407640" cy="3602880"/>
          </a:xfrm>
          <a:prstGeom prst="rect">
            <a:avLst/>
          </a:prstGeom>
        </p:spPr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755280" y="5144400"/>
            <a:ext cx="6042600" cy="4204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2000" spc="-1" strike="noStrike">
              <a:latin typeface="Arial"/>
            </a:endParaRPr>
          </a:p>
        </p:txBody>
      </p:sp>
      <p:sp>
        <p:nvSpPr>
          <p:cNvPr id="200" name="CustomShape 3"/>
          <p:cNvSpPr/>
          <p:nvPr/>
        </p:nvSpPr>
        <p:spPr>
          <a:xfrm>
            <a:off x="4281120" y="10154880"/>
            <a:ext cx="3270960" cy="53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51A9CB25-915E-4EAA-9C1A-6C39C6961F04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sldImg"/>
          </p:nvPr>
        </p:nvSpPr>
        <p:spPr>
          <a:xfrm>
            <a:off x="572760" y="1336320"/>
            <a:ext cx="6407640" cy="3602880"/>
          </a:xfrm>
          <a:prstGeom prst="rect">
            <a:avLst/>
          </a:prstGeom>
        </p:spPr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755280" y="5144400"/>
            <a:ext cx="6042600" cy="4204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2000" spc="-1" strike="noStrike"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4281120" y="10154880"/>
            <a:ext cx="3270960" cy="53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62C93A1A-92FA-4CDA-B8B7-1AAD8E3CFF89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sldImg"/>
          </p:nvPr>
        </p:nvSpPr>
        <p:spPr>
          <a:xfrm>
            <a:off x="572760" y="1336320"/>
            <a:ext cx="6407640" cy="3602880"/>
          </a:xfrm>
          <a:prstGeom prst="rect">
            <a:avLst/>
          </a:prstGeom>
        </p:spPr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755280" y="5144400"/>
            <a:ext cx="6042600" cy="4204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2000" spc="-1" strike="noStrike">
              <a:latin typeface="Arial"/>
            </a:endParaRPr>
          </a:p>
        </p:txBody>
      </p:sp>
      <p:sp>
        <p:nvSpPr>
          <p:cNvPr id="206" name="CustomShape 3"/>
          <p:cNvSpPr/>
          <p:nvPr/>
        </p:nvSpPr>
        <p:spPr>
          <a:xfrm>
            <a:off x="4281120" y="10154880"/>
            <a:ext cx="3270960" cy="53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46F0CE5C-0BD1-415B-B1FC-3F18270E0F5D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sldImg"/>
          </p:nvPr>
        </p:nvSpPr>
        <p:spPr>
          <a:xfrm>
            <a:off x="572760" y="1336320"/>
            <a:ext cx="6407640" cy="3602880"/>
          </a:xfrm>
          <a:prstGeom prst="rect">
            <a:avLst/>
          </a:prstGeom>
        </p:spPr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755280" y="5144400"/>
            <a:ext cx="6042600" cy="4204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2000" spc="-1" strike="noStrike">
              <a:latin typeface="Arial"/>
            </a:endParaRPr>
          </a:p>
        </p:txBody>
      </p:sp>
      <p:sp>
        <p:nvSpPr>
          <p:cNvPr id="209" name="CustomShape 3"/>
          <p:cNvSpPr/>
          <p:nvPr/>
        </p:nvSpPr>
        <p:spPr>
          <a:xfrm>
            <a:off x="4281120" y="10154880"/>
            <a:ext cx="3270960" cy="53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B83DB589-086F-4B1F-AB44-915A4D23BE9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sldImg"/>
          </p:nvPr>
        </p:nvSpPr>
        <p:spPr>
          <a:xfrm>
            <a:off x="572760" y="1336320"/>
            <a:ext cx="6407640" cy="3602880"/>
          </a:xfrm>
          <a:prstGeom prst="rect">
            <a:avLst/>
          </a:prstGeom>
        </p:spPr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755280" y="5144400"/>
            <a:ext cx="6042600" cy="4204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2000" spc="-1" strike="noStrike">
              <a:latin typeface="Arial"/>
            </a:endParaRPr>
          </a:p>
        </p:txBody>
      </p:sp>
      <p:sp>
        <p:nvSpPr>
          <p:cNvPr id="212" name="CustomShape 3"/>
          <p:cNvSpPr/>
          <p:nvPr/>
        </p:nvSpPr>
        <p:spPr>
          <a:xfrm>
            <a:off x="4281120" y="10154880"/>
            <a:ext cx="3270960" cy="53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825B5AD8-E599-42E7-A2BB-7440818EF22C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sldImg"/>
          </p:nvPr>
        </p:nvSpPr>
        <p:spPr>
          <a:xfrm>
            <a:off x="572760" y="1336320"/>
            <a:ext cx="6407640" cy="3602880"/>
          </a:xfrm>
          <a:prstGeom prst="rect">
            <a:avLst/>
          </a:prstGeom>
        </p:spPr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755280" y="5144400"/>
            <a:ext cx="6042600" cy="42044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2000" spc="-1" strike="noStrike">
              <a:latin typeface="Arial"/>
            </a:endParaRPr>
          </a:p>
        </p:txBody>
      </p:sp>
      <p:sp>
        <p:nvSpPr>
          <p:cNvPr id="215" name="CustomShape 3"/>
          <p:cNvSpPr/>
          <p:nvPr/>
        </p:nvSpPr>
        <p:spPr>
          <a:xfrm>
            <a:off x="4281120" y="10154880"/>
            <a:ext cx="3270960" cy="53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07721C4E-556E-4680-B431-53AC8820990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sldImg"/>
          </p:nvPr>
        </p:nvSpPr>
        <p:spPr>
          <a:xfrm>
            <a:off x="573120" y="1336680"/>
            <a:ext cx="6406560" cy="3601440"/>
          </a:xfrm>
          <a:prstGeom prst="rect">
            <a:avLst/>
          </a:prstGeom>
        </p:spPr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2240" cy="4204080"/>
          </a:xfrm>
          <a:prstGeom prst="rect">
            <a:avLst/>
          </a:prstGeom>
        </p:spPr>
        <p:txBody>
          <a:bodyPr lIns="0" rIns="0" tIns="0" bIns="0"/>
          <a:p>
            <a:endParaRPr b="0" lang="ru-RU" sz="2000" spc="-1" strike="noStrike">
              <a:latin typeface="Arial"/>
            </a:endParaRPr>
          </a:p>
        </p:txBody>
      </p:sp>
      <p:sp>
        <p:nvSpPr>
          <p:cNvPr id="218" name="CustomShape 3"/>
          <p:cNvSpPr/>
          <p:nvPr/>
        </p:nvSpPr>
        <p:spPr>
          <a:xfrm>
            <a:off x="4281480" y="10155240"/>
            <a:ext cx="3270600" cy="53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AEAD5F45-7BF5-428A-94A3-300EDB4B0021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080" cy="12499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9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176040" y="2666160"/>
            <a:ext cx="11905200" cy="106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2"/>
          <p:cNvSpPr/>
          <p:nvPr/>
        </p:nvSpPr>
        <p:spPr>
          <a:xfrm>
            <a:off x="7416000" y="5112000"/>
            <a:ext cx="4521960" cy="106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ffffff"/>
                </a:solidFill>
                <a:latin typeface="Tahoma"/>
                <a:ea typeface="SimSun"/>
              </a:rPr>
              <a:t>Пронтенко Ольга Павловна,  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ffffff"/>
                </a:solidFill>
                <a:latin typeface="Tahoma"/>
                <a:ea typeface="SimSun"/>
              </a:rPr>
              <a:t>Педагог-психолог  ГБУ РА «Центр психолого-педагогической, медицинской и социальной помощи»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609480" y="221040"/>
            <a:ext cx="10968480" cy="124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4"/>
          <p:cNvSpPr/>
          <p:nvPr/>
        </p:nvSpPr>
        <p:spPr>
          <a:xfrm>
            <a:off x="609480" y="2860920"/>
            <a:ext cx="10968480" cy="145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ffffff"/>
                </a:solidFill>
                <a:latin typeface="Arial"/>
                <a:ea typeface="DejaVu Sans"/>
              </a:rPr>
              <a:t>Работа классного руководителя с семьями, члены которых мобилизованы.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162" name="CustomShape 5"/>
          <p:cNvSpPr/>
          <p:nvPr/>
        </p:nvSpPr>
        <p:spPr>
          <a:xfrm>
            <a:off x="4565520" y="6187680"/>
            <a:ext cx="6090840" cy="3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Times New Roman"/>
                <a:ea typeface="SimSun"/>
              </a:rPr>
              <a:t>Майкоп, 2023 год</a:t>
            </a:r>
            <a:endParaRPr b="0" lang="ru-RU" sz="18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70920" y="144360"/>
            <a:ext cx="12012480" cy="559800"/>
          </a:xfrm>
          <a:prstGeom prst="rect">
            <a:avLst/>
          </a:prstGeom>
          <a:solidFill>
            <a:srgbClr val="38d0a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2"/>
          <p:cNvSpPr/>
          <p:nvPr/>
        </p:nvSpPr>
        <p:spPr>
          <a:xfrm>
            <a:off x="2352240" y="216000"/>
            <a:ext cx="8080560" cy="45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 Narrow"/>
                <a:ea typeface="DejaVu Sans"/>
              </a:rPr>
              <a:t>Государственное бюджетное учреждение Республики Адыгея 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 Narrow"/>
                <a:ea typeface="DejaVu Sans"/>
              </a:rPr>
              <a:t>«Центр психолого-педагогической, медицинской и социальной помощи»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165" name="" descr=""/>
          <p:cNvPicPr/>
          <p:nvPr/>
        </p:nvPicPr>
        <p:blipFill>
          <a:blip r:embed="rId1"/>
          <a:srcRect l="2378" t="0" r="77444" b="0"/>
          <a:stretch/>
        </p:blipFill>
        <p:spPr>
          <a:xfrm>
            <a:off x="348840" y="71280"/>
            <a:ext cx="943920" cy="785160"/>
          </a:xfrm>
          <a:prstGeom prst="rect">
            <a:avLst/>
          </a:prstGeom>
          <a:ln>
            <a:noFill/>
          </a:ln>
        </p:spPr>
      </p:pic>
      <p:sp>
        <p:nvSpPr>
          <p:cNvPr id="166" name="CustomShape 3"/>
          <p:cNvSpPr/>
          <p:nvPr/>
        </p:nvSpPr>
        <p:spPr>
          <a:xfrm>
            <a:off x="609120" y="220680"/>
            <a:ext cx="10971000" cy="124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9240" bIns="0" anchor="ctr"/>
          <a:p>
            <a:pPr algn="ctr">
              <a:lnSpc>
                <a:spcPct val="93000"/>
              </a:lnSpc>
            </a:pPr>
            <a:br/>
            <a:br/>
            <a:r>
              <a:rPr b="1" lang="ru-RU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Содержание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778680" y="1367640"/>
            <a:ext cx="10730880" cy="493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040" bIns="0" anchor="ctr"/>
          <a:p>
            <a:pPr>
              <a:lnSpc>
                <a:spcPct val="15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1. Ситуация глобальной неопределенности, как мы реагируем</a:t>
            </a:r>
            <a:endParaRPr b="0" lang="ru-RU" sz="36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2. Частичная мобилизация. Изменения в каждодневной работе педагога </a:t>
            </a:r>
            <a:endParaRPr b="0" lang="ru-RU" sz="36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3. Как поддерживать себя и окружающих  </a:t>
            </a:r>
            <a:endParaRPr b="0" lang="ru-RU" sz="36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0" lang="ru-RU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4. Как говорить с ребенком о мобилизации </a:t>
            </a:r>
            <a:endParaRPr b="0" lang="ru-RU" sz="36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70920" y="144360"/>
            <a:ext cx="12012480" cy="559800"/>
          </a:xfrm>
          <a:prstGeom prst="rect">
            <a:avLst/>
          </a:prstGeom>
          <a:solidFill>
            <a:srgbClr val="38d0a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CustomShape 2"/>
          <p:cNvSpPr/>
          <p:nvPr/>
        </p:nvSpPr>
        <p:spPr>
          <a:xfrm>
            <a:off x="2352240" y="216000"/>
            <a:ext cx="8080560" cy="45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 Narrow"/>
                <a:ea typeface="DejaVu Sans"/>
              </a:rPr>
              <a:t>Государственное бюджетное учреждение Республики Адыгея 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 Narrow"/>
                <a:ea typeface="DejaVu Sans"/>
              </a:rPr>
              <a:t>«Центр психолого-педагогической, медицинской и социальной помощи»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170" name="" descr=""/>
          <p:cNvPicPr/>
          <p:nvPr/>
        </p:nvPicPr>
        <p:blipFill>
          <a:blip r:embed="rId1"/>
          <a:srcRect l="2378" t="0" r="77444" b="0"/>
          <a:stretch/>
        </p:blipFill>
        <p:spPr>
          <a:xfrm>
            <a:off x="348840" y="71280"/>
            <a:ext cx="943920" cy="785160"/>
          </a:xfrm>
          <a:prstGeom prst="rect">
            <a:avLst/>
          </a:prstGeom>
          <a:ln>
            <a:noFill/>
          </a:ln>
        </p:spPr>
      </p:pic>
      <p:sp>
        <p:nvSpPr>
          <p:cNvPr id="171" name="CustomShape 3"/>
          <p:cNvSpPr/>
          <p:nvPr/>
        </p:nvSpPr>
        <p:spPr>
          <a:xfrm>
            <a:off x="609120" y="540000"/>
            <a:ext cx="10971000" cy="124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9240" bIns="0" anchor="ctr"/>
          <a:p>
            <a:pPr algn="ctr">
              <a:lnSpc>
                <a:spcPct val="93000"/>
              </a:lnSpc>
            </a:pPr>
            <a:br/>
            <a:br/>
            <a:br/>
            <a:r>
              <a:rPr b="1" lang="ru-RU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Ситуация глобальной неопределенности, как мы реагируем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72" name="CustomShape 4"/>
          <p:cNvSpPr/>
          <p:nvPr/>
        </p:nvSpPr>
        <p:spPr>
          <a:xfrm>
            <a:off x="360000" y="1187640"/>
            <a:ext cx="11148120" cy="529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040" bIns="0" anchor="ctr"/>
          <a:p>
            <a:pPr>
              <a:lnSpc>
                <a:spcPct val="15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b="0" lang="ru-RU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Даже если мы в безопасном месте, есть травматизация</a:t>
            </a:r>
            <a:endParaRPr b="0" lang="ru-RU" sz="36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b="0" lang="ru-RU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Различное восприятия происходящего</a:t>
            </a:r>
            <a:endParaRPr b="0" lang="ru-RU" sz="36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b="0" lang="ru-RU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Отрицание   </a:t>
            </a:r>
            <a:endParaRPr b="0" lang="ru-RU" sz="36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b="0" lang="ru-RU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Самое стабильное в нашей жизни - неопределенность </a:t>
            </a:r>
            <a:endParaRPr b="0" lang="ru-RU" sz="36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70920" y="144360"/>
            <a:ext cx="12012480" cy="559800"/>
          </a:xfrm>
          <a:prstGeom prst="rect">
            <a:avLst/>
          </a:prstGeom>
          <a:solidFill>
            <a:srgbClr val="38d0a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CustomShape 2"/>
          <p:cNvSpPr/>
          <p:nvPr/>
        </p:nvSpPr>
        <p:spPr>
          <a:xfrm>
            <a:off x="2352240" y="216000"/>
            <a:ext cx="8080560" cy="45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 Narrow"/>
                <a:ea typeface="DejaVu Sans"/>
              </a:rPr>
              <a:t>Государственное бюджетное учреждение Республики Адыгея 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 Narrow"/>
                <a:ea typeface="DejaVu Sans"/>
              </a:rPr>
              <a:t>«Центр психолого-педагогической, медицинской и социальной помощи»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175" name="" descr=""/>
          <p:cNvPicPr/>
          <p:nvPr/>
        </p:nvPicPr>
        <p:blipFill>
          <a:blip r:embed="rId1"/>
          <a:srcRect l="2378" t="0" r="77444" b="0"/>
          <a:stretch/>
        </p:blipFill>
        <p:spPr>
          <a:xfrm>
            <a:off x="348840" y="71280"/>
            <a:ext cx="943920" cy="785160"/>
          </a:xfrm>
          <a:prstGeom prst="rect">
            <a:avLst/>
          </a:prstGeom>
          <a:ln>
            <a:noFill/>
          </a:ln>
        </p:spPr>
      </p:pic>
      <p:sp>
        <p:nvSpPr>
          <p:cNvPr id="176" name="CustomShape 3"/>
          <p:cNvSpPr/>
          <p:nvPr/>
        </p:nvSpPr>
        <p:spPr>
          <a:xfrm>
            <a:off x="609120" y="354240"/>
            <a:ext cx="10971000" cy="124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9240" bIns="0" anchor="ctr"/>
          <a:p>
            <a:pPr algn="ctr">
              <a:lnSpc>
                <a:spcPct val="93000"/>
              </a:lnSpc>
            </a:pPr>
            <a:br/>
            <a:r>
              <a:rPr b="1" lang="ru-RU" sz="4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Изменения в каждодневной работе педагога</a:t>
            </a:r>
            <a:endParaRPr b="0" lang="ru-RU" sz="4300" spc="-1" strike="noStrike"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908640" y="1505520"/>
            <a:ext cx="10971000" cy="505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040" bIns="0" anchor="ctr"/>
          <a:p>
            <a:pPr>
              <a:lnSpc>
                <a:spcPct val="93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Кто в фокусе внимания: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Дети, у которых мобилизованы родственники, значимые близкие</a:t>
            </a:r>
            <a:endParaRPr b="0" lang="ru-RU" sz="31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- 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Взрослые(педагоги, родители), у которых мобилизованы родственники</a:t>
            </a:r>
            <a:endParaRPr b="0" lang="ru-RU" sz="31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Работа: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0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-</a:t>
            </a: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Мониторинг эмоционального состояния</a:t>
            </a:r>
            <a:endParaRPr b="0" lang="ru-RU" sz="31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- 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Работа с ОСР</a:t>
            </a:r>
            <a:endParaRPr b="0" lang="ru-RU" sz="31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-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 Временное снижение требований при когнитивном снижении</a:t>
            </a:r>
            <a:endParaRPr b="0" lang="ru-RU" sz="31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-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 Беседа с родителями</a:t>
            </a:r>
            <a:endParaRPr b="0" lang="ru-RU" sz="31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-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 Направление к специалисту </a:t>
            </a:r>
            <a:endParaRPr b="0" lang="ru-RU" sz="31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70920" y="144360"/>
            <a:ext cx="12012480" cy="559800"/>
          </a:xfrm>
          <a:prstGeom prst="rect">
            <a:avLst/>
          </a:prstGeom>
          <a:solidFill>
            <a:srgbClr val="38d0a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2"/>
          <p:cNvSpPr/>
          <p:nvPr/>
        </p:nvSpPr>
        <p:spPr>
          <a:xfrm>
            <a:off x="2352240" y="216000"/>
            <a:ext cx="8080560" cy="45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 Narrow"/>
                <a:ea typeface="DejaVu Sans"/>
              </a:rPr>
              <a:t>Государственное бюджетное учреждение Республики Адыгея 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 Narrow"/>
                <a:ea typeface="DejaVu Sans"/>
              </a:rPr>
              <a:t>«Центр психолого-педагогической, медицинской и социальной помощи»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180" name="" descr=""/>
          <p:cNvPicPr/>
          <p:nvPr/>
        </p:nvPicPr>
        <p:blipFill>
          <a:blip r:embed="rId1"/>
          <a:srcRect l="2378" t="0" r="77444" b="0"/>
          <a:stretch/>
        </p:blipFill>
        <p:spPr>
          <a:xfrm>
            <a:off x="348840" y="71280"/>
            <a:ext cx="943920" cy="785160"/>
          </a:xfrm>
          <a:prstGeom prst="rect">
            <a:avLst/>
          </a:prstGeom>
          <a:ln>
            <a:noFill/>
          </a:ln>
        </p:spPr>
      </p:pic>
      <p:sp>
        <p:nvSpPr>
          <p:cNvPr id="181" name="CustomShape 3"/>
          <p:cNvSpPr/>
          <p:nvPr/>
        </p:nvSpPr>
        <p:spPr>
          <a:xfrm>
            <a:off x="609120" y="371160"/>
            <a:ext cx="10971000" cy="124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9240" bIns="0" anchor="ctr"/>
          <a:p>
            <a:pPr algn="ctr">
              <a:lnSpc>
                <a:spcPct val="93000"/>
              </a:lnSpc>
            </a:pPr>
            <a:br/>
            <a:r>
              <a:rPr b="1" lang="ru-RU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Как поддерживать себя и окружающих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82" name="CustomShape 4"/>
          <p:cNvSpPr/>
          <p:nvPr/>
        </p:nvSpPr>
        <p:spPr>
          <a:xfrm>
            <a:off x="609120" y="1062720"/>
            <a:ext cx="10971000" cy="505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040" bIns="0" anchor="ctr"/>
          <a:p>
            <a:pPr>
              <a:lnSpc>
                <a:spcPct val="15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r>
              <a:rPr b="1" lang="ru-RU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Задачи:</a:t>
            </a:r>
            <a:endParaRPr b="0" lang="ru-RU" sz="36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ru-RU" sz="3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Стабилизироваться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- 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Принимать чувства, давать им место, получать поддержку </a:t>
            </a:r>
            <a:endParaRPr b="0" lang="ru-RU" sz="32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- 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Осознавать, что происходит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50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-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 Принимать решения </a:t>
            </a:r>
            <a:endParaRPr b="0" lang="ru-RU" sz="32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70920" y="144360"/>
            <a:ext cx="12012480" cy="559800"/>
          </a:xfrm>
          <a:prstGeom prst="rect">
            <a:avLst/>
          </a:prstGeom>
          <a:solidFill>
            <a:srgbClr val="38d0a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CustomShape 2"/>
          <p:cNvSpPr/>
          <p:nvPr/>
        </p:nvSpPr>
        <p:spPr>
          <a:xfrm>
            <a:off x="2352240" y="216000"/>
            <a:ext cx="8080560" cy="45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 Narrow"/>
                <a:ea typeface="DejaVu Sans"/>
              </a:rPr>
              <a:t>Государственное бюджетное учреждение Республики Адыгея 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 Narrow"/>
                <a:ea typeface="DejaVu Sans"/>
              </a:rPr>
              <a:t>«Центр психолого-педагогической, медицинской и социальной помощи»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185" name="" descr=""/>
          <p:cNvPicPr/>
          <p:nvPr/>
        </p:nvPicPr>
        <p:blipFill>
          <a:blip r:embed="rId1"/>
          <a:srcRect l="2378" t="0" r="77444" b="0"/>
          <a:stretch/>
        </p:blipFill>
        <p:spPr>
          <a:xfrm>
            <a:off x="348840" y="71280"/>
            <a:ext cx="943920" cy="785160"/>
          </a:xfrm>
          <a:prstGeom prst="rect">
            <a:avLst/>
          </a:prstGeom>
          <a:ln>
            <a:noFill/>
          </a:ln>
        </p:spPr>
      </p:pic>
      <p:sp>
        <p:nvSpPr>
          <p:cNvPr id="186" name="CustomShape 3"/>
          <p:cNvSpPr/>
          <p:nvPr/>
        </p:nvSpPr>
        <p:spPr>
          <a:xfrm>
            <a:off x="609120" y="220680"/>
            <a:ext cx="10971000" cy="124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9240" bIns="0" anchor="ctr"/>
          <a:p>
            <a:pPr algn="ctr">
              <a:lnSpc>
                <a:spcPct val="93000"/>
              </a:lnSpc>
            </a:pPr>
            <a:br/>
            <a:r>
              <a:rPr b="1" lang="ru-RU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Как говорить с ребенком о мобилизации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87" name="CustomShape 4"/>
          <p:cNvSpPr/>
          <p:nvPr/>
        </p:nvSpPr>
        <p:spPr>
          <a:xfrm>
            <a:off x="609120" y="1603080"/>
            <a:ext cx="10971000" cy="505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040" bIns="0" anchor="ctr"/>
          <a:p>
            <a:pPr>
              <a:lnSpc>
                <a:spcPct val="93000"/>
              </a:lnSpc>
            </a:pPr>
            <a:r>
              <a:rPr b="1" lang="ru-RU" sz="3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 какого возраста:</a:t>
            </a:r>
            <a:endParaRPr b="0" lang="ru-RU" sz="34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Ориентироваться на ребенка</a:t>
            </a:r>
            <a:endParaRPr b="0" lang="ru-RU" sz="31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Если ребенка тревожит событие – говорить обязательно</a:t>
            </a:r>
            <a:endParaRPr b="0" lang="ru-RU" sz="31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 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Если может узнать что-то от посторонних – говорить обязательно</a:t>
            </a:r>
            <a:endParaRPr b="0" lang="ru-RU" sz="31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Как говорить:</a:t>
            </a:r>
            <a:endParaRPr b="0" lang="ru-RU" sz="34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- 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Спокойно, размеренно, немного замедлите речь</a:t>
            </a:r>
            <a:endParaRPr b="0" lang="ru-RU" sz="31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- 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Простыми словами</a:t>
            </a:r>
            <a:endParaRPr b="0" lang="ru-RU" sz="31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-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 Находитесь на одном уровне с ребенком</a:t>
            </a:r>
            <a:endParaRPr b="0" lang="ru-RU" sz="31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-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 Говорите в удобном и безопасном месте</a:t>
            </a:r>
            <a:endParaRPr b="0" lang="ru-RU" sz="3100" spc="-1" strike="noStrike">
              <a:latin typeface="Arial"/>
            </a:endParaRPr>
          </a:p>
          <a:p>
            <a:pPr algn="ctr">
              <a:lnSpc>
                <a:spcPct val="93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Цель – дать ребенку ощущение безопасности, опоры на взрослого</a:t>
            </a:r>
            <a:endParaRPr b="0" lang="ru-RU" sz="32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70920" y="144360"/>
            <a:ext cx="12012480" cy="559800"/>
          </a:xfrm>
          <a:prstGeom prst="rect">
            <a:avLst/>
          </a:prstGeom>
          <a:solidFill>
            <a:srgbClr val="38d0a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2"/>
          <p:cNvSpPr/>
          <p:nvPr/>
        </p:nvSpPr>
        <p:spPr>
          <a:xfrm>
            <a:off x="2352240" y="216000"/>
            <a:ext cx="8080560" cy="45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 Narrow"/>
                <a:ea typeface="DejaVu Sans"/>
              </a:rPr>
              <a:t>Государственное бюджетное учреждение Республики Адыгея 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 Narrow"/>
                <a:ea typeface="DejaVu Sans"/>
              </a:rPr>
              <a:t>«Центр психолого-педагогической, медицинской и социальной помощи»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190" name="" descr=""/>
          <p:cNvPicPr/>
          <p:nvPr/>
        </p:nvPicPr>
        <p:blipFill>
          <a:blip r:embed="rId1"/>
          <a:srcRect l="2378" t="0" r="77444" b="0"/>
          <a:stretch/>
        </p:blipFill>
        <p:spPr>
          <a:xfrm>
            <a:off x="348840" y="71280"/>
            <a:ext cx="943920" cy="785160"/>
          </a:xfrm>
          <a:prstGeom prst="rect">
            <a:avLst/>
          </a:prstGeom>
          <a:ln>
            <a:noFill/>
          </a:ln>
        </p:spPr>
      </p:pic>
      <p:sp>
        <p:nvSpPr>
          <p:cNvPr id="191" name="CustomShape 3"/>
          <p:cNvSpPr/>
          <p:nvPr/>
        </p:nvSpPr>
        <p:spPr>
          <a:xfrm>
            <a:off x="609120" y="220680"/>
            <a:ext cx="10971000" cy="1248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9240" bIns="0" anchor="ctr"/>
          <a:p>
            <a:pPr algn="ctr">
              <a:lnSpc>
                <a:spcPct val="93000"/>
              </a:lnSpc>
            </a:pPr>
            <a:br/>
            <a:r>
              <a:rPr b="1" lang="ru-RU" sz="4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Как говорить с ребенком о мобилизации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92" name="CustomShape 4"/>
          <p:cNvSpPr/>
          <p:nvPr/>
        </p:nvSpPr>
        <p:spPr>
          <a:xfrm>
            <a:off x="609120" y="1603080"/>
            <a:ext cx="10971000" cy="505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2040" bIns="0" anchor="ctr"/>
          <a:p>
            <a:pPr>
              <a:lnSpc>
                <a:spcPct val="93000"/>
              </a:lnSpc>
            </a:pPr>
            <a:r>
              <a:rPr b="1" lang="ru-RU" sz="3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Что говорить:</a:t>
            </a:r>
            <a:endParaRPr b="0" lang="ru-RU" sz="34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</a:t>
            </a: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Факты простым и доступным языком, без подробностей о ситуации</a:t>
            </a:r>
            <a:endParaRPr b="0" lang="ru-RU" sz="31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Подбирайте количество и содержание информации под возраст и характер </a:t>
            </a:r>
            <a:endParaRPr b="0" lang="ru-RU" sz="31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ребенка</a:t>
            </a:r>
            <a:endParaRPr b="0" lang="ru-RU" sz="31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Помните, ваша задача не напугать, а успокоить</a:t>
            </a:r>
            <a:endParaRPr b="0" lang="ru-RU" sz="31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-</a:t>
            </a:r>
            <a:r>
              <a:rPr b="0" lang="ru-RU" sz="31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Для старших подростков может быть важно сказать о Вашей позиции и Вашем видении – это будет ориентиром. Можно уточнить, что у других людей позиция может отличаться и что они могут высказываться об этом, иногда в резкой форме</a:t>
            </a:r>
            <a:endParaRPr b="0" lang="ru-RU" sz="3100" spc="-1" strike="noStrike">
              <a:latin typeface="Arial"/>
            </a:endParaRPr>
          </a:p>
          <a:p>
            <a:pPr>
              <a:lnSpc>
                <a:spcPct val="93000"/>
              </a:lnSpc>
            </a:pPr>
            <a:endParaRPr b="0" lang="ru-RU" sz="31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72000" y="144000"/>
            <a:ext cx="12012480" cy="559440"/>
          </a:xfrm>
          <a:prstGeom prst="rect">
            <a:avLst/>
          </a:prstGeom>
          <a:solidFill>
            <a:srgbClr val="38d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CustomShape 2"/>
          <p:cNvSpPr/>
          <p:nvPr/>
        </p:nvSpPr>
        <p:spPr>
          <a:xfrm>
            <a:off x="2352960" y="216000"/>
            <a:ext cx="8079840" cy="45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 Narrow"/>
                <a:ea typeface="DejaVu Sans"/>
              </a:rPr>
              <a:t>Государственное бюджетное учреждение Республики Адыгея </a:t>
            </a:r>
            <a:endParaRPr b="0" lang="ru-RU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Arial Narrow"/>
                <a:ea typeface="DejaVu Sans"/>
              </a:rPr>
              <a:t>«Центр психолого-педагогической, медицинской и социальной помощи»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195" name="Рисунок 4" descr=""/>
          <p:cNvPicPr/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"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 l="2380" t="0" r="77444" b="0"/>
          <a:stretch/>
        </p:blipFill>
        <p:spPr>
          <a:xfrm>
            <a:off x="349200" y="72000"/>
            <a:ext cx="942480" cy="78480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176040" y="2016000"/>
            <a:ext cx="11905200" cy="5419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ru-RU" sz="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ffffff"/>
                </a:solidFill>
                <a:latin typeface="Tahoma"/>
                <a:ea typeface="SimSun"/>
              </a:rPr>
              <a:t> </a:t>
            </a:r>
            <a:r>
              <a:rPr b="1" lang="ru-RU" sz="2800" spc="-1" strike="noStrike">
                <a:solidFill>
                  <a:srgbClr val="ffffff"/>
                </a:solidFill>
                <a:latin typeface="Tahoma"/>
                <a:ea typeface="SimSun"/>
              </a:rPr>
              <a:t>Спасибо за внимание!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Tahoma"/>
                <a:ea typeface="SimSun"/>
              </a:rPr>
              <a:t>Контакты: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Tahoma"/>
                <a:ea typeface="SimSun"/>
              </a:rPr>
              <a:t>Тел. 8(772) 54-02-62 (Центр)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Tahoma"/>
                <a:ea typeface="SimSun"/>
              </a:rPr>
              <a:t>                        </a:t>
            </a:r>
            <a:r>
              <a:rPr b="1" lang="ru-RU" sz="2800" spc="-1" strike="noStrike">
                <a:solidFill>
                  <a:srgbClr val="ffffff"/>
                </a:solidFill>
                <a:latin typeface="Tahoma"/>
                <a:ea typeface="SimSun"/>
              </a:rPr>
              <a:t>54-81-23 (ЦПМПК)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Arial"/>
                <a:ea typeface="DejaVu Sans"/>
              </a:rPr>
              <a:t>diaghost@mail.ru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3048840" y="5288400"/>
            <a:ext cx="6090840" cy="81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ru-RU" sz="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ffffff"/>
                </a:solidFill>
                <a:latin typeface="Tahoma"/>
                <a:ea typeface="SimSun"/>
              </a:rPr>
              <a:t>cdc.minobr.ru</a:t>
            </a:r>
            <a:endParaRPr b="0" lang="ru-RU" sz="2400" spc="-1" strike="noStrike"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2972</TotalTime>
  <Application>LibreOffice/6.0.3.2$Windows_x86 LibreOffice_project/8f48d515416608e3a835360314dac7e47fd0b821</Application>
  <Words>196</Words>
  <Paragraphs>42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2020-05-03T14:10:55Z</dcterms:created>
  <dc:creator>1</dc:creator>
  <dc:description/>
  <dc:language>ru-RU</dc:language>
  <cp:lastModifiedBy/>
  <dcterms:modified xsi:type="dcterms:W3CDTF">2023-03-07T12:35:59Z</dcterms:modified>
  <cp:revision>77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8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11</vt:i4>
  </property>
</Properties>
</file>