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media/image3.png" ContentType="image/png"/>
  <Override PartName="/ppt/media/hdphoto4.wdp" ContentType="image/vnd.ms-photo"/>
  <Override PartName="/ppt/media/image1.jpeg" ContentType="image/jpeg"/>
  <Override PartName="/ppt/media/image25.jpeg" ContentType="image/jpeg"/>
  <Override PartName="/ppt/media/hdphoto3.wdp" ContentType="image/vnd.ms-photo"/>
  <Override PartName="/ppt/media/image2.png" ContentType="image/png"/>
  <Override PartName="/ppt/media/hdphoto1.wdp" ContentType="image/vnd.ms-photo"/>
  <Override PartName="/ppt/media/hdphoto2.wdp" ContentType="image/vnd.ms-photo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hdphoto5.wdp" ContentType="image/vnd.ms-photo"/>
  <Override PartName="/ppt/media/image8.png" ContentType="image/png"/>
  <Override PartName="/ppt/media/hdphoto6.wdp" ContentType="image/vnd.ms-photo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hdphoto7.wdp" ContentType="image/vnd.ms-photo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microsoft.com/office/2007/relationships/hdphoto" Target="../media/hdphoto7.wdp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microsoft.com/office/2007/relationships/hdphoto" Target="../media/hdphoto1.wdp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hyperlink" Target="mailto:Diaghost@mail.ru" TargetMode="External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microsoft.com/office/2007/relationships/hdphoto" Target="../media/hdphoto2.wdp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microsoft.com/office/2007/relationships/hdphoto" Target="../media/hdphoto3.wdp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microsoft.com/office/2007/relationships/hdphoto" Target="../media/hdphoto4.wdp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microsoft.com/office/2007/relationships/hdphoto" Target="../media/hdphoto5.wdp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microsoft.com/office/2007/relationships/hdphoto" Target="../media/hdphoto6.wdp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76040" y="2666160"/>
            <a:ext cx="11910600" cy="20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Tahoma"/>
                <a:ea typeface="SimSun"/>
              </a:rPr>
              <a:t>Деятельность ПМПК в реализации права на получение образования детьми с ОВЗ,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Tahoma"/>
                <a:ea typeface="SimSun"/>
              </a:rPr>
              <a:t>определение специальных образовательных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Tahoma"/>
                <a:ea typeface="SimSun"/>
              </a:rPr>
              <a:t> </a:t>
            </a:r>
            <a:r>
              <a:rPr b="1" lang="ru-RU" sz="3200" spc="-1" strike="noStrike">
                <a:solidFill>
                  <a:srgbClr val="ffffff"/>
                </a:solidFill>
                <a:latin typeface="Tahoma"/>
                <a:ea typeface="SimSun"/>
              </a:rPr>
              <a:t>потребностей обучающихся с ОВЗ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7416000" y="5112000"/>
            <a:ext cx="4527360" cy="154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Tahoma"/>
                <a:ea typeface="SimSun"/>
              </a:rPr>
              <a:t>Гриценко Наталия Валерьевна, 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Tahoma"/>
                <a:ea typeface="SimSun"/>
              </a:rPr>
              <a:t>зам. директора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Tahoma"/>
                <a:ea typeface="SimSun"/>
              </a:rPr>
              <a:t> </a:t>
            </a:r>
            <a:r>
              <a:rPr b="0" lang="ru-RU" sz="1600" spc="-1" strike="noStrike">
                <a:solidFill>
                  <a:srgbClr val="ffffff"/>
                </a:solidFill>
                <a:latin typeface="Tahoma"/>
                <a:ea typeface="SimSun"/>
              </a:rPr>
              <a:t>ГБУ РА «Центр психолого-педагогической, медицинской и социальной помощи», заместитель председателя ЦПМПК.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Times New Roman"/>
                <a:ea typeface="SimSun"/>
              </a:rPr>
              <a:t>Майкоп, 2020 год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78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sp>
        <p:nvSpPr>
          <p:cNvPr id="79" name="CustomShape 3"/>
          <p:cNvSpPr/>
          <p:nvPr/>
        </p:nvSpPr>
        <p:spPr>
          <a:xfrm>
            <a:off x="-41760" y="864000"/>
            <a:ext cx="12346560" cy="49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15.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Для проведения обследования ребенка его родители (законные представители)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предъявляют в комиссию документ, удостоверяющий их личность, документы, подтверждающие полномочия по представлению интересов ребенка, а также представляют следующие документы: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а) заявление о проведении или согласие на проведение обследования ребенка в комиссии;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б) копию паспорта или свидетельства о рождении ребенка (предоставляются с предъявлением оригинала или заверенной в установленном порядке копии);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в) направление образовательной организации, организации, осуществляющей социальное обслуживание, медицинской организации, другой организации (при наличии);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г) заключение (заключения) психолого-медико-педагогического консилиума образовательной организации или специалиста (специалистов), осуществляющего психолого-медико-педагогическое сопровождение обучающихся в образовательной организации (для обучающихся образовательных организаций) (при наличии);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82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sp>
        <p:nvSpPr>
          <p:cNvPr id="83" name="CustomShape 3"/>
          <p:cNvSpPr/>
          <p:nvPr/>
        </p:nvSpPr>
        <p:spPr>
          <a:xfrm>
            <a:off x="-41760" y="864000"/>
            <a:ext cx="12346560" cy="598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1280" indent="-336600">
              <a:lnSpc>
                <a:spcPct val="100000"/>
              </a:lnSpc>
              <a:spcBef>
                <a:spcPts val="7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д) заключение (заключения) комиссии о результатах ранее проведенного обследования ребенка (при наличии);</a:t>
            </a:r>
            <a:endParaRPr b="0" lang="ru-RU" sz="2000" spc="-1" strike="noStrike">
              <a:latin typeface="Arial"/>
            </a:endParaRPr>
          </a:p>
          <a:p>
            <a:pPr marL="341280" indent="-336600">
              <a:lnSpc>
                <a:spcPct val="100000"/>
              </a:lnSpc>
              <a:spcBef>
                <a:spcPts val="799"/>
              </a:spcBef>
            </a:pPr>
            <a:endParaRPr b="0" lang="ru-RU" sz="2000" spc="-1" strike="noStrike">
              <a:latin typeface="Arial"/>
            </a:endParaRPr>
          </a:p>
          <a:p>
            <a:pPr marL="341280" indent="-336600">
              <a:lnSpc>
                <a:spcPct val="100000"/>
              </a:lnSpc>
              <a:spcBef>
                <a:spcPts val="7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е) подробную выписку из истории развития ребенка с заключениями врачей, наблюдающих ребенка в медицинской организации по месту жительства (регистрации);</a:t>
            </a:r>
            <a:endParaRPr b="0" lang="ru-RU" sz="2000" spc="-1" strike="noStrike">
              <a:latin typeface="Arial"/>
            </a:endParaRPr>
          </a:p>
          <a:p>
            <a:pPr marL="341280" indent="-336600">
              <a:lnSpc>
                <a:spcPct val="100000"/>
              </a:lnSpc>
              <a:spcBef>
                <a:spcPts val="799"/>
              </a:spcBef>
            </a:pPr>
            <a:endParaRPr b="0" lang="ru-RU" sz="2000" spc="-1" strike="noStrike">
              <a:latin typeface="Arial"/>
            </a:endParaRPr>
          </a:p>
          <a:p>
            <a:pPr marL="341280" indent="-336600">
              <a:lnSpc>
                <a:spcPct val="100000"/>
              </a:lnSpc>
              <a:spcBef>
                <a:spcPts val="7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ж) характеристику обучающегося, выданную образовательной организацией (для обучающихся образовательных организаций);</a:t>
            </a:r>
            <a:endParaRPr b="0" lang="ru-RU" sz="2000" spc="-1" strike="noStrike">
              <a:latin typeface="Arial"/>
            </a:endParaRPr>
          </a:p>
          <a:p>
            <a:pPr marL="341280" indent="-336600">
              <a:lnSpc>
                <a:spcPct val="100000"/>
              </a:lnSpc>
              <a:spcBef>
                <a:spcPts val="799"/>
              </a:spcBef>
            </a:pPr>
            <a:endParaRPr b="0" lang="ru-RU" sz="2000" spc="-1" strike="noStrike">
              <a:latin typeface="Arial"/>
            </a:endParaRPr>
          </a:p>
          <a:p>
            <a:pPr marL="341280" indent="-336600">
              <a:lnSpc>
                <a:spcPct val="100000"/>
              </a:lnSpc>
              <a:spcBef>
                <a:spcPts val="7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з) письменные работы по русскому (родному) языку, математике, результаты самостоятельной продуктивной деятельности ребенка.</a:t>
            </a:r>
            <a:endParaRPr b="0" lang="ru-RU" sz="2000" spc="-1" strike="noStrike">
              <a:latin typeface="Arial"/>
            </a:endParaRPr>
          </a:p>
          <a:p>
            <a:pPr marL="341280" indent="-336600">
              <a:lnSpc>
                <a:spcPct val="100000"/>
              </a:lnSpc>
              <a:spcBef>
                <a:spcPts val="799"/>
              </a:spcBef>
            </a:pPr>
            <a:endParaRPr b="0" lang="ru-RU" sz="2000" spc="-1" strike="noStrike">
              <a:latin typeface="Arial"/>
            </a:endParaRPr>
          </a:p>
          <a:p>
            <a:pPr marL="341280" indent="-336600">
              <a:lnSpc>
                <a:spcPct val="100000"/>
              </a:lnSpc>
              <a:spcBef>
                <a:spcPts val="7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 необходимости комиссия запрашивает у соответствующих органов и организаций или у родителей (законных представителей) дополнительную информацию о ребенке.</a:t>
            </a:r>
            <a:endParaRPr b="0" lang="ru-RU" sz="2000" spc="-1" strike="noStrike">
              <a:latin typeface="Arial"/>
            </a:endParaRPr>
          </a:p>
          <a:p>
            <a:pPr marL="341280" indent="-336600">
              <a:lnSpc>
                <a:spcPct val="100000"/>
              </a:lnSpc>
              <a:spcBef>
                <a:spcPts val="799"/>
              </a:spcBef>
            </a:pPr>
            <a:endParaRPr b="0" lang="ru-RU" sz="2000" spc="-1" strike="noStrike">
              <a:latin typeface="Arial"/>
            </a:endParaRPr>
          </a:p>
          <a:p>
            <a:pPr marL="341280" indent="-336600" algn="ctr">
              <a:lnSpc>
                <a:spcPct val="100000"/>
              </a:lnSpc>
              <a:spcBef>
                <a:spcPts val="799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Запись на проведение обследования ребенка в комиссии осуществляется при подаче документов.</a:t>
            </a:r>
            <a:endParaRPr b="0" lang="ru-RU" sz="2000" spc="-1" strike="noStrike">
              <a:latin typeface="Arial"/>
            </a:endParaRPr>
          </a:p>
          <a:p>
            <a:pPr marL="341280" indent="-336600"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86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sp>
        <p:nvSpPr>
          <p:cNvPr id="87" name="CustomShape 3"/>
          <p:cNvSpPr/>
          <p:nvPr/>
        </p:nvSpPr>
        <p:spPr>
          <a:xfrm>
            <a:off x="-41760" y="864000"/>
            <a:ext cx="12346560" cy="44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598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21. В заключении комиссии, заполненном на бланке, указываются: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обоснованные выводы о наличии либо отсутствии у ребенка особенностей в физическом и (или) психическом развитии и (или) отклонений в поведении и наличии либо отсутствии необходимости создания условий для получения ребенком образования, коррекции нарушений развития и социальной адаптации на основе специальных педагогических подходов;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</a:pPr>
            <a:endParaRPr b="0" lang="ru-RU" sz="2200" spc="-1" strike="noStrike">
              <a:latin typeface="Arial"/>
            </a:endParaRPr>
          </a:p>
          <a:p>
            <a:pPr marL="341280" indent="-336600">
              <a:lnSpc>
                <a:spcPct val="100000"/>
              </a:lnSpc>
              <a:spcBef>
                <a:spcPts val="799"/>
              </a:spcBef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рекомендации по определению формы получения образования, образовательной программы, которую ребенок может освоить, форм и методов психолого-медико-педагогической помощи, созданию специальных условий для получения образования.</a:t>
            </a:r>
            <a:endParaRPr b="0" lang="ru-RU" sz="2200" spc="-1" strike="noStrike">
              <a:latin typeface="Arial"/>
            </a:endParaRPr>
          </a:p>
          <a:p>
            <a:pPr marL="341280" indent="-336600" algn="ctr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90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576000" y="864000"/>
            <a:ext cx="11303280" cy="510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1" lang="ru-RU" sz="2400" spc="-1" strike="noStrike">
                <a:solidFill>
                  <a:srgbClr val="55308d"/>
                </a:solidFill>
                <a:latin typeface="Times New Roman"/>
                <a:ea typeface="SimSun"/>
              </a:rPr>
              <a:t>Специальные образовательные условия: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образовательные программы (ООП, АОП, АООП, СИПР (Приказы Минобра № 1598, 1599))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форма обучения очная, очно/заочная, заочная (ст. 17 ФЗ - 273)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SimSun"/>
              </a:rPr>
              <a:t>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специальные приемы и методы обучения (ст. 79 ФЗ -273),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специальные учебники, учебные пособия и дидактические материалы,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специальные технические средства обучения коллективного и индивидуального пользования,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доступ в здания организаций, осуществляющих образовательную деятельность, услуги ассистента (помощника), тьютора, основные направления коррекционных занятий специалистов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i="1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другие условия, без которых невозможно или затруднено освоение образовательных программ обучающимися с ОВЗ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98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срок повторного прохождения ПМПК.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94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sp>
        <p:nvSpPr>
          <p:cNvPr id="95" name="CustomShape 3"/>
          <p:cNvSpPr/>
          <p:nvPr/>
        </p:nvSpPr>
        <p:spPr>
          <a:xfrm>
            <a:off x="216000" y="792000"/>
            <a:ext cx="11806200" cy="12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ru-RU" sz="2400" spc="-1" strike="noStrike">
                <a:solidFill>
                  <a:srgbClr val="55308d"/>
                </a:solidFill>
                <a:latin typeface="Times New Roman"/>
                <a:ea typeface="SimSun"/>
              </a:rPr>
              <a:t>Справочно!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  <a:ea typeface="SimSun"/>
              </a:rPr>
              <a:t>Комиссией не указываются: класс и повторное обучение !!!!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360000" y="1800000"/>
            <a:ext cx="11711160" cy="475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ПМПК не может рекомендовать второй год обучения. При наличии задолженности обучающийся по усмотрению родителей остается на повторный год обучения.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ПМПК определяет программу например, АООП НОО ЗПР, а школа и родители будут принимать решение - оставить на 2 год или перейти в следующий класс на АОП с доп.уроками по предметами и т. д. (ст.58 п.9 ФЗ-273)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ПМПК рекомендует специальные условия на уровень образования, т.к. все стандарты регламентируют уровень образования.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Поэтому, если  родители, обучающегося по АООП НОО, хотят получить рекомендации по созданию спец. условий на уровне основного общего образования (при переходе в 5 класс) они обращаются на ПМПК. Если нет, то ребенок идет в 5 класс как обычный обучающийся, на общих основаниях.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31 декабря 2015 года, приказ Минобрнауки РФ № 1577  внес изменения во ФГОС ООО, что говорит о том, что образование детей с ОВЗ на уровне основного образования должно организовываться в соответствии с этим стандартом. Однако это не запрещает школам (при согласии учредителя и управляющего совета открывать отдельные классы для детей с ЗПР).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99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3"/>
          <a:stretch/>
        </p:blipFill>
        <p:spPr>
          <a:xfrm>
            <a:off x="36360" y="2376000"/>
            <a:ext cx="12189600" cy="4498200"/>
          </a:xfrm>
          <a:prstGeom prst="rect">
            <a:avLst/>
          </a:prstGeom>
          <a:ln>
            <a:noFill/>
          </a:ln>
        </p:spPr>
      </p:pic>
      <p:sp>
        <p:nvSpPr>
          <p:cNvPr id="101" name="CustomShape 3"/>
          <p:cNvSpPr/>
          <p:nvPr/>
        </p:nvSpPr>
        <p:spPr>
          <a:xfrm>
            <a:off x="144000" y="936000"/>
            <a:ext cx="12107160" cy="127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55308d"/>
                </a:solidFill>
                <a:latin typeface="Times New Roman"/>
                <a:ea typeface="SimSun"/>
              </a:rPr>
              <a:t>Справочно!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Минпросвещения России направлены в регионы рекомендации по разработке программ основного общего образования для учащихся с ОВЗ, которые переходят на вторую ступень общего образования в новом учебном году.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04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sp>
        <p:nvSpPr>
          <p:cNvPr id="105" name="CustomShape 3"/>
          <p:cNvSpPr/>
          <p:nvPr/>
        </p:nvSpPr>
        <p:spPr>
          <a:xfrm>
            <a:off x="216000" y="792000"/>
            <a:ext cx="11806200" cy="9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ru-RU" sz="2400" spc="-1" strike="noStrike">
                <a:solidFill>
                  <a:srgbClr val="55308d"/>
                </a:solidFill>
                <a:latin typeface="Times New Roman"/>
                <a:ea typeface="SimSun"/>
              </a:rPr>
              <a:t>Справочно!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693000" y="1201320"/>
            <a:ext cx="11194200" cy="7041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ahoma"/>
                <a:ea typeface="SimSun"/>
              </a:rPr>
              <a:t>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ts val="2100"/>
              </a:lnSpc>
            </a:pPr>
            <a:r>
              <a:rPr b="1" lang="ru-RU" sz="2200" spc="-1" strike="noStrike">
                <a:solidFill>
                  <a:srgbClr val="c00000"/>
                </a:solidFill>
                <a:latin typeface="Times New Roman"/>
                <a:ea typeface="SimSun"/>
              </a:rPr>
              <a:t>!!! Надомное обучение – не является формой обучения и формой образования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SimSun"/>
              </a:rPr>
              <a:t>Основанием для организации обучения на дому или в медицинской организации являются заключение медицинской организации и в письменной форме обращение родителей (законных представителей) (ст. 41 п.5 ФЗ-273).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SimSun"/>
              </a:rPr>
              <a:t>Перечень заболеваний, наличие которых дает право на обучение по основным общеобразовательным программам на дому утвержден Приказом Министерства здравоохранения РФ от 30 июня 2016 года №436н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SimSun"/>
              </a:rPr>
              <a:t>      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09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sp>
        <p:nvSpPr>
          <p:cNvPr id="110" name="CustomShape 3"/>
          <p:cNvSpPr/>
          <p:nvPr/>
        </p:nvSpPr>
        <p:spPr>
          <a:xfrm>
            <a:off x="216000" y="792000"/>
            <a:ext cx="11806200" cy="92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ru-RU" sz="2400" spc="-1" strike="noStrike">
                <a:solidFill>
                  <a:srgbClr val="55308d"/>
                </a:solidFill>
                <a:latin typeface="Times New Roman"/>
                <a:ea typeface="SimSun"/>
              </a:rPr>
              <a:t>Справочно!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360000" y="1197360"/>
            <a:ext cx="11518200" cy="5274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5000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Повторное прохождение ПМПК: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-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по рекомендации ПМПК (срок указывается в заключении) или по рекомендации ППк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( п.2.13 ФГОС ОВЗ в процессе освоения АООП НОО сохраняется возможность перехода обучающегося с одного варианта АООП НОО на другой и осуществляется на основании комплексной оценки результатов освоения АООП НОО, по рекомендации ПМПК);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- при переходе с уровня образования на другой для получения специальных условий обучения;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Например, если  родители, обучающегося по АООП НОО ЗПР,  хотят получить рекомендации по созданию спец. условий на уровне основного общего образования (при переходе в 5 класс) они обращаются на ПМПК. Если нет, то ребенок идет в 5 класс как обычный ребенок.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-на ступень СОО специальные условия обучения прописываются только  для глухих, слабослышащих, позднооглохших обучающихся,  нарушениями опорно-двигательного аппарат, РАС;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- для создания специальных условий ГИА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Обучающиеся с интеллектуальными нарушениями (УО), получившие свидетельство об обучении, обращаются в ПМПК повторно при поступлении в СПО на профессиональное обучение.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14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sp>
        <p:nvSpPr>
          <p:cNvPr id="115" name="CustomShape 3"/>
          <p:cNvSpPr/>
          <p:nvPr/>
        </p:nvSpPr>
        <p:spPr>
          <a:xfrm>
            <a:off x="432000" y="2139480"/>
            <a:ext cx="11518200" cy="5274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5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23. Заключение ПМПК носит для родителей (законных представителей) детей рекомендательный характер.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SimSun"/>
              </a:rPr>
              <a:t>Представленное родителями (законными представителями) детей заключение комиссии является основанием для создания органами исполнительной власти субъектов Российской Федерации, осуществляющими государственное управление в сфере образования, и органами местного самоуправления, осуществляющими управление в сфере образования, образовательными организациями, иными органами и организациями в соответствии с их компетенцией рекомендованных в заключении условий для обучения и воспитания детей.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SimSun"/>
              </a:rPr>
              <a:t> 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432000" y="710640"/>
            <a:ext cx="10942560" cy="76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33399"/>
                </a:solidFill>
                <a:latin typeface="Times New Roman"/>
                <a:ea typeface="Times New Roman"/>
              </a:rPr>
              <a:t>Положение о психолого-медико-педагогической комиссии (</a:t>
            </a:r>
            <a:r>
              <a:rPr b="1" lang="ru-RU" sz="2000" spc="-1" strike="noStrike">
                <a:solidFill>
                  <a:srgbClr val="333399"/>
                </a:solidFill>
                <a:latin typeface="Times New Roman"/>
                <a:ea typeface="Times New Roman"/>
              </a:rPr>
              <a:t>Приказ Министерства образования и науки Российской Федерации от 20 сентября 2013 г. N 1082 г. )</a:t>
            </a:r>
            <a:r>
              <a:rPr b="1" lang="ru-RU" sz="2000" spc="-1" strike="noStrike">
                <a:solidFill>
                  <a:srgbClr val="333399"/>
                </a:solidFill>
                <a:latin typeface="Times New Roman"/>
                <a:ea typeface="Times New Roman"/>
              </a:rPr>
              <a:t>‏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19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sp>
        <p:nvSpPr>
          <p:cNvPr id="120" name="CustomShape 3"/>
          <p:cNvSpPr/>
          <p:nvPr/>
        </p:nvSpPr>
        <p:spPr>
          <a:xfrm>
            <a:off x="216000" y="792000"/>
            <a:ext cx="11806200" cy="175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1" lang="ru-RU" sz="2400" spc="-1" strike="noStrike">
                <a:solidFill>
                  <a:srgbClr val="55308d"/>
                </a:solidFill>
                <a:latin typeface="Times New Roman"/>
                <a:ea typeface="SimSun"/>
              </a:rPr>
              <a:t>Распоряжение Минпросвещения России от 9 сентября 2019 г. № Р-93 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ru-RU" sz="2400" spc="-1" strike="noStrike">
                <a:solidFill>
                  <a:srgbClr val="55308d"/>
                </a:solidFill>
                <a:latin typeface="Times New Roman"/>
                <a:ea typeface="SimSun"/>
              </a:rPr>
              <a:t>Об утверждении примерного Положения о психолого-педагогическом консилиуме образовательной организации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360000" y="1197360"/>
            <a:ext cx="11518200" cy="5274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500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SimSun"/>
              </a:rPr>
              <a:t> 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360000" y="2107800"/>
            <a:ext cx="11527200" cy="52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1.1. Психолого-педагогический консилиум (далее - ППк) является одной из форм взаимодействия руководящих и педагогических работников организации, осуществляющей образовательную деятельность (далее - Организации), с целью создания оптимальных условий обучения, развития, социализации и адаптации обучающихся посредством психолого-педагогического сопровождения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1.2.Задачами ППк являются: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1.2.1. выявление трудностей в освоении образовательных программ,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особенностей в развитии, социальной адаптации и поведении обучающихся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для последующего принятия решений об организации психолого-педагогического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сопровождения;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1.2.2. разработка рекомендаций по организации психолого-педагогического сопровождения обучающихся;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1.2.3. консультирование участников образовательных отношений по вопросам актуального психофизического состояния и возможностей обучающихся; содержания и оказания им психолого-педагогической помощи, создания специальных условий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получения образования;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1.2.4. контроль за выполнением рекомендаций Ппк.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2.8. При направлении обучающегося на психолого-медико-педагогическую комиссию (далее - ПМПК)) оформляется Представление ППк на обучающегося.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1712880" y="792360"/>
            <a:ext cx="8581320" cy="64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33399"/>
                </a:solidFill>
                <a:latin typeface="Tahoma"/>
                <a:ea typeface="SimSun"/>
              </a:rPr>
              <a:t>Нормативнно-правовые основы деятельности ПМПК</a:t>
            </a:r>
            <a:br/>
            <a:r>
              <a:rPr b="1" lang="ru-RU" sz="2000" spc="-1" strike="noStrike">
                <a:solidFill>
                  <a:srgbClr val="333399"/>
                </a:solidFill>
                <a:latin typeface="Tahoma"/>
                <a:ea typeface="SimSun"/>
              </a:rPr>
              <a:t> в современных условиях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43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sp>
        <p:nvSpPr>
          <p:cNvPr id="44" name="CustomShape 4"/>
          <p:cNvSpPr/>
          <p:nvPr/>
        </p:nvSpPr>
        <p:spPr>
          <a:xfrm>
            <a:off x="720000" y="1727640"/>
            <a:ext cx="1108620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Федеральный закон от 29.12.2012 N 273-ФЗ (ред. от 23.07.2013) «Об образовании в Российской Федерации»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SimSun"/>
              </a:rPr>
              <a:t>!!! ст. 2, 5, 8, 11, 17, 34, 41, 42, 55, 41, 42, 43, 44, 48, 55, 58, 59, 66, 79, 99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5" name="CustomShape 5"/>
          <p:cNvSpPr/>
          <p:nvPr/>
        </p:nvSpPr>
        <p:spPr>
          <a:xfrm>
            <a:off x="432000" y="3096000"/>
            <a:ext cx="11374200" cy="365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Приказ Минобрнауки РФ от 20 сентября 2013 г. N 1082 г. «Об утверждении Положения о психолого-медико-педагогической комиссии»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Приказ Минобрнауки РФ от 19.12.2014 г.  № 1598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SimSun"/>
              </a:rPr>
              <a:t>Приказ Минобрнауки РФ от 19.12.2014 г. № 1599 «Об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25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sp>
        <p:nvSpPr>
          <p:cNvPr id="126" name="CustomShape 3"/>
          <p:cNvSpPr/>
          <p:nvPr/>
        </p:nvSpPr>
        <p:spPr>
          <a:xfrm>
            <a:off x="216000" y="792000"/>
            <a:ext cx="11806200" cy="105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ru-RU" sz="1800" spc="-1" strike="noStrike">
                <a:solidFill>
                  <a:srgbClr val="55308d"/>
                </a:solidFill>
                <a:latin typeface="Times New Roman"/>
                <a:ea typeface="SimSun"/>
              </a:rPr>
              <a:t>Распоряжение Минпросвещения России от 9 сентября 2019 г. № Р-93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ru-RU" sz="1600" spc="-1" strike="noStrike">
                <a:solidFill>
                  <a:srgbClr val="55308d"/>
                </a:solidFill>
                <a:latin typeface="Times New Roman"/>
                <a:ea typeface="SimSun"/>
              </a:rPr>
              <a:t>Об утверждении примерного Положения о психолого-педагогическом консилиуме образовательной организации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ru-RU" sz="1600" spc="-1" strike="noStrike"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360000" y="1197360"/>
            <a:ext cx="11518200" cy="5274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500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SimSun"/>
              </a:rPr>
              <a:t> 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432000" y="2448000"/>
            <a:ext cx="111585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29" name="CustomShape 6"/>
          <p:cNvSpPr/>
          <p:nvPr/>
        </p:nvSpPr>
        <p:spPr>
          <a:xfrm>
            <a:off x="288000" y="1728000"/>
            <a:ext cx="11446560" cy="429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5. Содержание рекомендаций ППк по организации психолого- педагогического сопровождения обучающихся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5.1.Рекомендации ППк по организации психолого-педагогического сопровождения обучающегося с ограниченными возможностями здоровья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конкретизируют, дополняют рекомендации ПМПК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 могут включать в том числе: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разработку адаптированной основной общеобразовательной программы;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разработку индивидуального учебного плана обучающегося;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адаптацию учебных и контрольно-измерительных материалов;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предоставление услуг тьютора, ассистента (помощника), оказывающего  обучающемуся необходимую техническую помощь, услуг по сурдопереводу,тифлопереводу, тифлосурдопереводу (индивидуально или на группу обучающихся), в том числе на период адаптации обучающегося в Организации / учебную четверть,полугодие, учебный год / на постоянной основе.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другие условия психолого-педагогического сопровождения в рамках компетенции Организации.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32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sp>
        <p:nvSpPr>
          <p:cNvPr id="133" name="CustomShape 3"/>
          <p:cNvSpPr/>
          <p:nvPr/>
        </p:nvSpPr>
        <p:spPr>
          <a:xfrm>
            <a:off x="216000" y="792000"/>
            <a:ext cx="11806200" cy="105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ru-RU" sz="1800" spc="-1" strike="noStrike">
                <a:solidFill>
                  <a:srgbClr val="55308d"/>
                </a:solidFill>
                <a:latin typeface="Times New Roman"/>
                <a:ea typeface="SimSun"/>
              </a:rPr>
              <a:t>Распоряжение Минпросвещения России от 9 сентября 2019 г. № Р-93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ru-RU" sz="1600" spc="-1" strike="noStrike">
                <a:solidFill>
                  <a:srgbClr val="55308d"/>
                </a:solidFill>
                <a:latin typeface="Times New Roman"/>
                <a:ea typeface="SimSun"/>
              </a:rPr>
              <a:t>Об утверждении примерного Положения о психолого-педагогическом консилиуме образовательной организации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ru-RU" sz="1600" spc="-1" strike="noStrike">
              <a:latin typeface="Arial"/>
            </a:endParaRPr>
          </a:p>
        </p:txBody>
      </p:sp>
      <p:sp>
        <p:nvSpPr>
          <p:cNvPr id="134" name="CustomShape 4"/>
          <p:cNvSpPr/>
          <p:nvPr/>
        </p:nvSpPr>
        <p:spPr>
          <a:xfrm>
            <a:off x="360000" y="1197360"/>
            <a:ext cx="11518200" cy="5274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500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SimSun"/>
              </a:rPr>
              <a:t> 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</p:txBody>
      </p:sp>
      <p:sp>
        <p:nvSpPr>
          <p:cNvPr id="135" name="CustomShape 5"/>
          <p:cNvSpPr/>
          <p:nvPr/>
        </p:nvSpPr>
        <p:spPr>
          <a:xfrm>
            <a:off x="432000" y="2448000"/>
            <a:ext cx="111585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36" name="CustomShape 6"/>
          <p:cNvSpPr/>
          <p:nvPr/>
        </p:nvSpPr>
        <p:spPr>
          <a:xfrm>
            <a:off x="288000" y="1728000"/>
            <a:ext cx="11446560" cy="429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5. Содержание рекомендаций ППк по организации психолого- педагогического сопровождения обучающихся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5.2.Рекомендации ППк по организации психолого-педагогического сопровождения обучающегося на основании медицинского заключения могут включать условия обучения, воспитания и развития, требующие организации обучения по индивидуальному учебному плану, учебному расписанию,медицинского сопровождения, в том числе: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дополнительный выходной день;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организация дополнительной двигательной нагрузки в течение учебного дня /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снижение двигательной нагрузки;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предоставление дополнительных перерывов для приема пищи, лекарств;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снижение объема задаваемой на дом работы;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предоставление услуг ассистента (помощника), оказывающего обучающимся необходимую техническую помощь;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другие условия психолого-педагогического сопровождения в рамках компетенции Организации.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39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216000" y="792000"/>
            <a:ext cx="11806200" cy="105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ru-RU" sz="1800" spc="-1" strike="noStrike">
                <a:solidFill>
                  <a:srgbClr val="55308d"/>
                </a:solidFill>
                <a:latin typeface="Times New Roman"/>
                <a:ea typeface="SimSun"/>
              </a:rPr>
              <a:t>Распоряжение Минпросвещения России от 9 сентября 2019 г. № Р-93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ru-RU" sz="1600" spc="-1" strike="noStrike">
                <a:solidFill>
                  <a:srgbClr val="55308d"/>
                </a:solidFill>
                <a:latin typeface="Times New Roman"/>
                <a:ea typeface="SimSun"/>
              </a:rPr>
              <a:t>Об утверждении примерного Положения о психолого-педагогическом консилиуме образовательной организации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ru-RU" sz="1600" spc="-1" strike="noStrike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360000" y="1197360"/>
            <a:ext cx="11518200" cy="5274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500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Times New Roman"/>
                <a:ea typeface="SimSun"/>
              </a:rPr>
              <a:t>  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432000" y="2448000"/>
            <a:ext cx="1115856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43" name="CustomShape 6"/>
          <p:cNvSpPr/>
          <p:nvPr/>
        </p:nvSpPr>
        <p:spPr>
          <a:xfrm>
            <a:off x="288000" y="1728000"/>
            <a:ext cx="11446560" cy="453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5. Содержание рекомендаций ППк по организации психолого- педагогического сопровождения обучающихся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5.3.Рекомендации ППк по организации психолого-педагогического сопровождения обучающегося, испытывающего трудности в освоении основных общеобразовательных программ, развитии и социальной адаптации могут включать в том числе: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проведение групповых и (или) индивидуальных коррекционно-развивающих и компенсирующих занятий с обучающимся;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разработку индивидуального учебного плана обучающегося;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адаптацию учебных и контрольно-измерительных материалов;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профилактику асоциального (девиантного) поведения обучающегося;</a:t>
            </a:r>
            <a:endParaRPr b="0" lang="ru-RU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другие условия психолого-педагогического сопровождения в рамках компетенции Организации.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5.4.Рекомендации по организации психолого-педагогического сопровождения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обучающихся реализуются на основании письменного согласия родителей (законных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представителей).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46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sp>
        <p:nvSpPr>
          <p:cNvPr id="147" name="CustomShape 3"/>
          <p:cNvSpPr/>
          <p:nvPr/>
        </p:nvSpPr>
        <p:spPr>
          <a:xfrm>
            <a:off x="216000" y="792000"/>
            <a:ext cx="11806200" cy="198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ru-RU" sz="2400" spc="-1" strike="noStrike">
                <a:solidFill>
                  <a:srgbClr val="55308d"/>
                </a:solidFill>
                <a:latin typeface="Times New Roman"/>
                <a:ea typeface="SimSun"/>
              </a:rPr>
              <a:t>Справочно!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ru-RU" sz="2000" spc="-1" strike="noStrike">
                <a:solidFill>
                  <a:srgbClr val="55308d"/>
                </a:solidFill>
                <a:latin typeface="Times New Roman"/>
                <a:ea typeface="SimSun"/>
              </a:rPr>
              <a:t>Нормативные документы по организации обучения лиц с умственной отсталостью (интеллектуальными)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504000" y="2232000"/>
            <a:ext cx="11194200" cy="9145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Письмо Минпросвещения России от 31.08.2020 г. № ДГ-1342/07 «Об организации образования лиц с умственной отсталостью (интеллектуальными нарушениями)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Письмо Минобрнауки России от 15.03.2018 г. №ТС-128/07 «Об организации работы по СИПР»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ahoma"/>
                <a:ea typeface="SimSun"/>
              </a:rPr>
              <a:t>Письмо Минпросвещения России от 2 ноября2018 г.  №ТС-459/07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ahoma"/>
                <a:ea typeface="SimSun"/>
              </a:rPr>
              <a:t>О получении общего образования лицами с умственной отсталостью (интеллектуальными нарушениями)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ahoma"/>
                <a:ea typeface="SimSun"/>
              </a:rPr>
              <a:t>Разъяснения Минпросвещения России от 20 февраля 2019 г. № ТС-551/07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ahoma"/>
                <a:ea typeface="SimSun"/>
              </a:rPr>
              <a:t>О сопровождении образования обучающихся с ОВЗ и инвалидностью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ahoma"/>
                <a:ea typeface="SimSun"/>
              </a:rPr>
              <a:t>Письмо Минпросвещения России от19.05.2020 г. № ДГ-493/07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ahoma"/>
                <a:ea typeface="SimSun"/>
              </a:rPr>
              <a:t>О проведении итоговой аттестации лиц с умственной отсталостью (интеллектуальными нарушениями)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ahoma"/>
                <a:ea typeface="SimSun"/>
              </a:rPr>
              <a:t>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ts val="21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SimSun"/>
              </a:rPr>
              <a:t>       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SimSun"/>
              </a:rPr>
              <a:t>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76040" y="2016000"/>
            <a:ext cx="11910600" cy="594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Tahoma"/>
                <a:ea typeface="SimSun"/>
              </a:rPr>
              <a:t> </a:t>
            </a:r>
            <a:r>
              <a:rPr b="1" lang="ru-RU" sz="3200" spc="-1" strike="noStrike">
                <a:solidFill>
                  <a:srgbClr val="ffffff"/>
                </a:solidFill>
                <a:latin typeface="Tahoma"/>
                <a:ea typeface="SimSun"/>
              </a:rPr>
              <a:t>Спасибо за внимание!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Tahoma"/>
                <a:ea typeface="SimSun"/>
              </a:rPr>
              <a:t>Контакты: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Tahoma"/>
                <a:ea typeface="SimSun"/>
              </a:rPr>
              <a:t>Тел. 8(772) 54-02-62 (Центр)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Tahoma"/>
                <a:ea typeface="SimSun"/>
              </a:rPr>
              <a:t>                        </a:t>
            </a:r>
            <a:r>
              <a:rPr b="1" lang="ru-RU" sz="3200" spc="-1" strike="noStrike">
                <a:solidFill>
                  <a:srgbClr val="ffffff"/>
                </a:solidFill>
                <a:latin typeface="Tahoma"/>
                <a:ea typeface="SimSun"/>
              </a:rPr>
              <a:t>54-81-23 (ЦПМПК)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 u="sng">
                <a:solidFill>
                  <a:srgbClr val="0563c1"/>
                </a:solidFill>
                <a:uFillTx/>
                <a:latin typeface="Tahoma"/>
                <a:ea typeface="SimSun"/>
                <a:hlinkClick r:id="rId2"/>
              </a:rPr>
              <a:t>Diaghost@mail.ru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Tahoma"/>
                <a:ea typeface="SimSun"/>
              </a:rPr>
              <a:t>cdc.minobr.ru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48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sp>
        <p:nvSpPr>
          <p:cNvPr id="49" name="CustomShape 3"/>
          <p:cNvSpPr/>
          <p:nvPr/>
        </p:nvSpPr>
        <p:spPr>
          <a:xfrm>
            <a:off x="2307240" y="710640"/>
            <a:ext cx="7266960" cy="112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33399"/>
                </a:solidFill>
                <a:latin typeface="Times New Roman"/>
                <a:ea typeface="Times New Roman"/>
              </a:rPr>
              <a:t>Положение о психолого-медико-педагогической комиссии (</a:t>
            </a:r>
            <a:r>
              <a:rPr b="1" lang="ru-RU" sz="2000" spc="-1" strike="noStrike">
                <a:solidFill>
                  <a:srgbClr val="333399"/>
                </a:solidFill>
                <a:latin typeface="Times New Roman"/>
                <a:ea typeface="Times New Roman"/>
              </a:rPr>
              <a:t>Приказ Министерства образования и науки Российской Федерации от 20 сентября 2013 г. N 1082 г. )</a:t>
            </a:r>
            <a:r>
              <a:rPr b="1" lang="ru-RU" sz="2000" spc="-1" strike="noStrike">
                <a:solidFill>
                  <a:srgbClr val="333399"/>
                </a:solidFill>
                <a:latin typeface="Times New Roman"/>
                <a:ea typeface="Times New Roman"/>
              </a:rPr>
              <a:t>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50" name="CustomShape 4"/>
          <p:cNvSpPr/>
          <p:nvPr/>
        </p:nvSpPr>
        <p:spPr>
          <a:xfrm>
            <a:off x="859680" y="1475280"/>
            <a:ext cx="10154520" cy="413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5"/>
          <p:cNvSpPr/>
          <p:nvPr/>
        </p:nvSpPr>
        <p:spPr>
          <a:xfrm>
            <a:off x="720000" y="2310480"/>
            <a:ext cx="10870200" cy="264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2. Комиссия создается в целях своевременного выявления детей с особенностями в физическом и (или) психическом развитии и (или) отклонениями в поведении, проведения их комплексного психолого-медико-педагогического обследования и подготовки по результатам обследования рекомендаций по оказанию им психолого-медико-педагогической помощи и организации их обучения и воспитания, а также подтверждения, уточнения или изменения ранее данных рекомендаций.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54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sp>
        <p:nvSpPr>
          <p:cNvPr id="55" name="CustomShape 3"/>
          <p:cNvSpPr/>
          <p:nvPr/>
        </p:nvSpPr>
        <p:spPr>
          <a:xfrm>
            <a:off x="792000" y="995400"/>
            <a:ext cx="10366200" cy="344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55308d"/>
                </a:solidFill>
                <a:latin typeface="Times New Roman"/>
                <a:ea typeface="Times New Roman"/>
              </a:rPr>
              <a:t>В Республике Адыгея создана и работает 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Центральная психолого-медико-педагогическая комиссия Республики Адыгея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г. Майкоп. ул.  2-я Крылова, д. 2.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Тел. 8(772 ) 54-81-23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Порядок и состав комиссии утверждён приказом Министерства образования и науки Республики Адыгея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36360" y="18360"/>
            <a:ext cx="12189600" cy="685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59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sp>
        <p:nvSpPr>
          <p:cNvPr id="60" name="CustomShape 3"/>
          <p:cNvSpPr/>
          <p:nvPr/>
        </p:nvSpPr>
        <p:spPr>
          <a:xfrm>
            <a:off x="1106280" y="792000"/>
            <a:ext cx="1055592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333399"/>
                </a:solidFill>
                <a:latin typeface="Times New Roman"/>
                <a:ea typeface="DejaVu Sans"/>
              </a:rPr>
              <a:t>Основные направления деятельности и права комиссии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61" name="CustomShape 4"/>
          <p:cNvSpPr/>
          <p:nvPr/>
        </p:nvSpPr>
        <p:spPr>
          <a:xfrm>
            <a:off x="432000" y="1622160"/>
            <a:ext cx="11086200" cy="49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а) проведение комплексного психолого-медико-педагогического обследования (далее - обследование) детей в возрасте от 0 до 18 лет с целью своевременного выявления недостатков в физическом и (или) психическом развитии и (или) отклонений в поведении детей;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б) подготовка по результатам обследования рекомендаций по оказанию детям психолого-медико-педагогической помощи и организации их обучения и воспитания, подтверждение, уточнение или изменение ранее данных комиссией рекомендаций;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в) оказание консультативной помощи родителям (законным представителям) детей, работникам образовательных организаций, организаций, осуществляющих социальное обслуживание, медицинских организаций, других организаций по вопросам воспитания, обучения и коррекции нарушений развития детей с ограниченными возможностями здоровья и (или) девиантным (общественно опасным) поведением;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г) оказание федеральным государственным учреждениям медико-социальной экспертизы содействия в разработке индивидуальной программы реабилитации ребенка-инвалида;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64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sp>
        <p:nvSpPr>
          <p:cNvPr id="65" name="CustomShape 3"/>
          <p:cNvSpPr/>
          <p:nvPr/>
        </p:nvSpPr>
        <p:spPr>
          <a:xfrm>
            <a:off x="1106640" y="792000"/>
            <a:ext cx="1055592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333399"/>
                </a:solidFill>
                <a:latin typeface="Times New Roman"/>
                <a:ea typeface="DejaVu Sans"/>
              </a:rPr>
              <a:t>Основные направления деятельности и права комиссии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66" name="CustomShape 4"/>
          <p:cNvSpPr/>
          <p:nvPr/>
        </p:nvSpPr>
        <p:spPr>
          <a:xfrm>
            <a:off x="504000" y="1892520"/>
            <a:ext cx="1134540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г) оказание федеральным государственным учреждениям медико-социальной экспертизы содействия в разработке индивидуальной программы реабилитации ребенка-инвалида;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67" name="CustomShape 5"/>
          <p:cNvSpPr/>
          <p:nvPr/>
        </p:nvSpPr>
        <p:spPr>
          <a:xfrm>
            <a:off x="432000" y="2838240"/>
            <a:ext cx="11446200" cy="25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д) осуществление учета данных о детях с ограниченными возможностями здоровья и (или) девиантным (общественно опасным) поведением, проживающих на территории деятельности комиссии;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е) участие в организации информационно-просветительской работы с населением в области предупреждения и коррекции недостатков в физическом и (или) психическом развитии и (или) отклонений в поведении детей.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70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sp>
        <p:nvSpPr>
          <p:cNvPr id="71" name="CustomShape 3"/>
          <p:cNvSpPr/>
          <p:nvPr/>
        </p:nvSpPr>
        <p:spPr>
          <a:xfrm>
            <a:off x="720000" y="1080000"/>
            <a:ext cx="10942200" cy="374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12. Комиссия имеет право: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запрашивать у органов исполнительной власти, правоохранительных органов, организаций и граждан сведения, необходимые для осуществления своей деятельности;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осуществлять мониторинг учета рекомендаций комиссии по созданию необходимых условий для обучения и воспитания детей в образовательных организациях, а также в семье (с согласия родителей (законных представителей) детей);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вносить в органы государственной власти субъектов Российской Федерации, осуществляющие государственное управление в сфере образования, и органы местного самоуправления, осуществляющие управление в сфере образования, предложения по вопросам совершенствования деятельности комиссий.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72000" y="144000"/>
            <a:ext cx="12017880" cy="56484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CustomShape 2"/>
          <p:cNvSpPr/>
          <p:nvPr/>
        </p:nvSpPr>
        <p:spPr>
          <a:xfrm>
            <a:off x="2352960" y="216000"/>
            <a:ext cx="80852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Государственное бюджетное учреждение Республики Адыгея 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 Narrow"/>
                <a:ea typeface="DejaVu Sans"/>
              </a:rPr>
              <a:t>«Центр психолого-педагогической, медицинской и социальной помощи»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74" name="Рисунок 4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25000" sat="200000"/>
                    </a14:imgEffect>
                  </a14:imgLayer>
                </a14:imgProps>
              </a:ext>
            </a:extLst>
          </a:blip>
          <a:srcRect l="2380" t="0" r="77444" b="0"/>
          <a:stretch/>
        </p:blipFill>
        <p:spPr>
          <a:xfrm>
            <a:off x="349200" y="72000"/>
            <a:ext cx="947880" cy="790200"/>
          </a:xfrm>
          <a:prstGeom prst="rect">
            <a:avLst/>
          </a:prstGeom>
          <a:ln>
            <a:noFill/>
          </a:ln>
        </p:spPr>
      </p:pic>
      <p:sp>
        <p:nvSpPr>
          <p:cNvPr id="75" name="CustomShape 3"/>
          <p:cNvSpPr/>
          <p:nvPr/>
        </p:nvSpPr>
        <p:spPr>
          <a:xfrm>
            <a:off x="504000" y="1008000"/>
            <a:ext cx="11374200" cy="365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14. Обследование детей, в том числе обучающихся с ограниченными возможностями здоровья, детей-инвалидов до окончания ими образовательных организаций, реализующих основные или адаптированные общеобразовательные программы, осуществляется в комиссии по письменному заявлению родителей (законных представителей) или по направлению образовательных организаций, организаций, осуществляющих социальное обслуживание, медицинских организаций, других организаций с письменного согласия их родителей (законных представителей).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Медицинское обследование детей, достигших возраста 15 лет, проводится с их согласия, если иное не установлено законодательством Российской Федерации.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 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Обследование детей, консультирование детей и их родителей (законных представителей) специалистами комиссии осуществляются 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бесплатно.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Application>LibreOffice/6.2.3.2$Windows_x86 LibreOffice_project/aecc05fe267cc68dde00352a451aa867b3b546ac</Application>
  <Words>14</Words>
  <Paragraphs>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2020-05-03T14:10:55Z</dcterms:created>
  <dc:creator>1</dc:creator>
  <dc:description/>
  <dc:language>ru-RU</dc:language>
  <cp:lastModifiedBy/>
  <dcterms:modified xsi:type="dcterms:W3CDTF">2020-10-07T07:23:52Z</dcterms:modified>
  <cp:revision>11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</vt:i4>
  </property>
</Properties>
</file>